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41"/>
  </p:notesMasterIdLst>
  <p:sldIdLst>
    <p:sldId id="2007577816" r:id="rId2"/>
    <p:sldId id="2007577811" r:id="rId3"/>
    <p:sldId id="278" r:id="rId4"/>
    <p:sldId id="276" r:id="rId5"/>
    <p:sldId id="2007577818" r:id="rId6"/>
    <p:sldId id="2007577903" r:id="rId7"/>
    <p:sldId id="2007577904" r:id="rId8"/>
    <p:sldId id="2007577905" r:id="rId9"/>
    <p:sldId id="2007577906" r:id="rId10"/>
    <p:sldId id="2007577907" r:id="rId11"/>
    <p:sldId id="11089204" r:id="rId12"/>
    <p:sldId id="2007577908" r:id="rId13"/>
    <p:sldId id="298" r:id="rId14"/>
    <p:sldId id="2007577901" r:id="rId15"/>
    <p:sldId id="2007577660" r:id="rId16"/>
    <p:sldId id="2007577661" r:id="rId17"/>
    <p:sldId id="2007577662" r:id="rId18"/>
    <p:sldId id="2007577663" r:id="rId19"/>
    <p:sldId id="2007577664" r:id="rId20"/>
    <p:sldId id="2007577665" r:id="rId21"/>
    <p:sldId id="2007577666" r:id="rId22"/>
    <p:sldId id="2007577667" r:id="rId23"/>
    <p:sldId id="2007577668" r:id="rId24"/>
    <p:sldId id="2007577669" r:id="rId25"/>
    <p:sldId id="2007577670" r:id="rId26"/>
    <p:sldId id="2007577902" r:id="rId27"/>
    <p:sldId id="2007577835" r:id="rId28"/>
    <p:sldId id="283" r:id="rId29"/>
    <p:sldId id="288" r:id="rId30"/>
    <p:sldId id="2007577891" r:id="rId31"/>
    <p:sldId id="2007577893" r:id="rId32"/>
    <p:sldId id="2007577894" r:id="rId33"/>
    <p:sldId id="2007577895" r:id="rId34"/>
    <p:sldId id="2007577896" r:id="rId35"/>
    <p:sldId id="2007577897" r:id="rId36"/>
    <p:sldId id="2007577898" r:id="rId37"/>
    <p:sldId id="2007577899" r:id="rId38"/>
    <p:sldId id="2007577900" r:id="rId39"/>
    <p:sldId id="26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autoAdjust="0"/>
    <p:restoredTop sz="91701"/>
  </p:normalViewPr>
  <p:slideViewPr>
    <p:cSldViewPr snapToGrid="0">
      <p:cViewPr varScale="1">
        <p:scale>
          <a:sx n="101" d="100"/>
          <a:sy n="101" d="100"/>
        </p:scale>
        <p:origin x="750" y="10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pPr/>
              <a:t>2021/11/12</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3</a:t>
            </a:fld>
            <a:endParaRPr kumimoji="1" lang="zh-CN" altLang="en-US" dirty="0"/>
          </a:p>
        </p:txBody>
      </p:sp>
    </p:spTree>
    <p:extLst>
      <p:ext uri="{BB962C8B-B14F-4D97-AF65-F5344CB8AC3E}">
        <p14:creationId xmlns:p14="http://schemas.microsoft.com/office/powerpoint/2010/main" val="383121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89BA378-DBFB-4021-BECD-3C7B6A12AC36}" type="slidenum">
              <a:rPr lang="zh-CN" altLang="en-US" smtClean="0"/>
              <a:t>15</a:t>
            </a:fld>
            <a:endParaRPr lang="zh-CN" altLang="en-US"/>
          </a:p>
        </p:txBody>
      </p:sp>
    </p:spTree>
    <p:extLst>
      <p:ext uri="{BB962C8B-B14F-4D97-AF65-F5344CB8AC3E}">
        <p14:creationId xmlns:p14="http://schemas.microsoft.com/office/powerpoint/2010/main" val="221946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9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63825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2197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768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6</a:t>
            </a:fld>
            <a:endParaRPr kumimoji="1" lang="zh-CN" altLang="en-US" dirty="0"/>
          </a:p>
        </p:txBody>
      </p:sp>
    </p:spTree>
    <p:extLst>
      <p:ext uri="{BB962C8B-B14F-4D97-AF65-F5344CB8AC3E}">
        <p14:creationId xmlns:p14="http://schemas.microsoft.com/office/powerpoint/2010/main" val="34012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7</a:t>
            </a:fld>
            <a:endParaRPr kumimoji="1" lang="zh-CN" altLang="en-US" dirty="0"/>
          </a:p>
        </p:txBody>
      </p:sp>
    </p:spTree>
    <p:extLst>
      <p:ext uri="{BB962C8B-B14F-4D97-AF65-F5344CB8AC3E}">
        <p14:creationId xmlns:p14="http://schemas.microsoft.com/office/powerpoint/2010/main" val="5159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8</a:t>
            </a:fld>
            <a:endParaRPr kumimoji="1" lang="zh-CN" altLang="en-US" dirty="0"/>
          </a:p>
        </p:txBody>
      </p:sp>
    </p:spTree>
    <p:extLst>
      <p:ext uri="{BB962C8B-B14F-4D97-AF65-F5344CB8AC3E}">
        <p14:creationId xmlns:p14="http://schemas.microsoft.com/office/powerpoint/2010/main" val="340758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9</a:t>
            </a:fld>
            <a:endParaRPr kumimoji="1" lang="zh-CN" altLang="en-US" dirty="0"/>
          </a:p>
        </p:txBody>
      </p:sp>
    </p:spTree>
    <p:extLst>
      <p:ext uri="{BB962C8B-B14F-4D97-AF65-F5344CB8AC3E}">
        <p14:creationId xmlns:p14="http://schemas.microsoft.com/office/powerpoint/2010/main" val="286166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10</a:t>
            </a:fld>
            <a:endParaRPr kumimoji="1" lang="zh-CN" altLang="en-US" dirty="0"/>
          </a:p>
        </p:txBody>
      </p:sp>
    </p:spTree>
    <p:extLst>
      <p:ext uri="{BB962C8B-B14F-4D97-AF65-F5344CB8AC3E}">
        <p14:creationId xmlns:p14="http://schemas.microsoft.com/office/powerpoint/2010/main" val="221107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11</a:t>
            </a:fld>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12</a:t>
            </a:fld>
            <a:endParaRPr kumimoji="1" lang="zh-CN" altLang="en-US" dirty="0"/>
          </a:p>
        </p:txBody>
      </p:sp>
    </p:spTree>
    <p:extLst>
      <p:ext uri="{BB962C8B-B14F-4D97-AF65-F5344CB8AC3E}">
        <p14:creationId xmlns:p14="http://schemas.microsoft.com/office/powerpoint/2010/main" val="218846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14</a:t>
            </a:fld>
            <a:endParaRPr kumimoji="1" lang="zh-CN" altLang="en-US" dirty="0"/>
          </a:p>
        </p:txBody>
      </p:sp>
    </p:spTree>
    <p:extLst>
      <p:ext uri="{BB962C8B-B14F-4D97-AF65-F5344CB8AC3E}">
        <p14:creationId xmlns:p14="http://schemas.microsoft.com/office/powerpoint/2010/main" val="3154542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361726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574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t>‹#›</a:t>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483766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94064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117571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844523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457413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1B6E65-6BC9-4F3D-ACA3-8FBB88B40A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230" y="4092"/>
            <a:ext cx="12183539" cy="6849815"/>
          </a:xfrm>
          <a:prstGeom prst="rect">
            <a:avLst/>
          </a:prstGeom>
        </p:spPr>
      </p:pic>
      <p:pic>
        <p:nvPicPr>
          <p:cNvPr id="6" name="图片 5">
            <a:extLst>
              <a:ext uri="{FF2B5EF4-FFF2-40B4-BE49-F238E27FC236}">
                <a16:creationId xmlns:a16="http://schemas.microsoft.com/office/drawing/2014/main" id="{C538C8C7-18E4-42F2-90F6-925FB16F16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662" y="140521"/>
            <a:ext cx="1852614" cy="463624"/>
          </a:xfrm>
          <a:prstGeom prst="rect">
            <a:avLst/>
          </a:prstGeom>
        </p:spPr>
      </p:pic>
    </p:spTree>
    <p:extLst>
      <p:ext uri="{BB962C8B-B14F-4D97-AF65-F5344CB8AC3E}">
        <p14:creationId xmlns:p14="http://schemas.microsoft.com/office/powerpoint/2010/main" val="2579459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a:extLst>
              <a:ext uri="{FF2B5EF4-FFF2-40B4-BE49-F238E27FC236}">
                <a16:creationId xmlns:a16="http://schemas.microsoft.com/office/drawing/2014/main" id="{0236B2F7-EF6F-9E41-B67A-D8ECC1979306}"/>
              </a:ext>
            </a:extLst>
          </p:cNvPr>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extLst>
      <p:ext uri="{BB962C8B-B14F-4D97-AF65-F5344CB8AC3E}">
        <p14:creationId xmlns:p14="http://schemas.microsoft.com/office/powerpoint/2010/main" val="7185592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336705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7" r:id="rId5"/>
    <p:sldLayoutId id="2147483718" r:id="rId6"/>
    <p:sldLayoutId id="2147483719" r:id="rId7"/>
    <p:sldLayoutId id="2147483720" r:id="rId8"/>
    <p:sldLayoutId id="214748372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jpeg"/><Relationship Id="rId7" Type="http://schemas.openxmlformats.org/officeDocument/2006/relationships/image" Target="../media/image52.emf"/><Relationship Id="rId2" Type="http://schemas.openxmlformats.org/officeDocument/2006/relationships/image" Target="../media/image47.jpeg"/><Relationship Id="rId1" Type="http://schemas.openxmlformats.org/officeDocument/2006/relationships/slideLayout" Target="../slideLayouts/slideLayout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5.emf"/><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6.png"/><Relationship Id="rId7" Type="http://schemas.openxmlformats.org/officeDocument/2006/relationships/image" Target="../media/image44.emf"/><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58.png"/><Relationship Id="rId5" Type="http://schemas.microsoft.com/office/2007/relationships/hdphoto" Target="../media/hdphoto1.wdp"/><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emf"/></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67.jpe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73.emf"/><Relationship Id="rId4" Type="http://schemas.openxmlformats.org/officeDocument/2006/relationships/image" Target="../media/image72.jpe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83.jpe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85.jpeg"/><Relationship Id="rId7" Type="http://schemas.openxmlformats.org/officeDocument/2006/relationships/image" Target="../media/image44.emf"/><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89.emf"/></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microsoft.com/office/2007/relationships/hdphoto" Target="../media/hdphoto3.wdp"/></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e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image" Target="../media/image97.jpeg"/><Relationship Id="rId16" Type="http://schemas.openxmlformats.org/officeDocument/2006/relationships/image" Target="../media/image111.png"/><Relationship Id="rId1" Type="http://schemas.openxmlformats.org/officeDocument/2006/relationships/slideLayout" Target="../slideLayouts/slideLayout9.xml"/><Relationship Id="rId6" Type="http://schemas.openxmlformats.org/officeDocument/2006/relationships/image" Target="../media/image101.jpeg"/><Relationship Id="rId11" Type="http://schemas.openxmlformats.org/officeDocument/2006/relationships/image" Target="../media/image106.jpeg"/><Relationship Id="rId5" Type="http://schemas.openxmlformats.org/officeDocument/2006/relationships/image" Target="../media/image100.jpeg"/><Relationship Id="rId15" Type="http://schemas.openxmlformats.org/officeDocument/2006/relationships/image" Target="../media/image110.jpeg"/><Relationship Id="rId10" Type="http://schemas.openxmlformats.org/officeDocument/2006/relationships/image" Target="../media/image105.jpeg"/><Relationship Id="rId4" Type="http://schemas.openxmlformats.org/officeDocument/2006/relationships/image" Target="../media/image99.jpeg"/><Relationship Id="rId9" Type="http://schemas.openxmlformats.org/officeDocument/2006/relationships/image" Target="../media/image104.jpeg"/><Relationship Id="rId14" Type="http://schemas.openxmlformats.org/officeDocument/2006/relationships/image" Target="../media/image10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3.xml"/><Relationship Id="rId5" Type="http://schemas.openxmlformats.org/officeDocument/2006/relationships/image" Target="../media/image125.jpeg"/><Relationship Id="rId4" Type="http://schemas.openxmlformats.org/officeDocument/2006/relationships/image" Target="../media/image124.jpe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3.xml"/><Relationship Id="rId5" Type="http://schemas.openxmlformats.org/officeDocument/2006/relationships/image" Target="../media/image129.jpeg"/><Relationship Id="rId4" Type="http://schemas.openxmlformats.org/officeDocument/2006/relationships/image" Target="../media/image128.jpeg"/></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9.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png"/><Relationship Id="rId7" Type="http://schemas.openxmlformats.org/officeDocument/2006/relationships/image" Target="../media/image147.jpeg"/><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3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6468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75EDD03-57A0-4390-B237-7C2E81F0A7F8}"/>
              </a:ext>
            </a:extLst>
          </p:cNvPr>
          <p:cNvGrpSpPr/>
          <p:nvPr/>
        </p:nvGrpSpPr>
        <p:grpSpPr>
          <a:xfrm>
            <a:off x="1711220" y="638144"/>
            <a:ext cx="7488316" cy="5212728"/>
            <a:chOff x="2526252" y="1076029"/>
            <a:chExt cx="7488316" cy="5212728"/>
          </a:xfrm>
        </p:grpSpPr>
        <p:pic>
          <p:nvPicPr>
            <p:cNvPr id="3" name="Picture 2">
              <a:extLst>
                <a:ext uri="{FF2B5EF4-FFF2-40B4-BE49-F238E27FC236}">
                  <a16:creationId xmlns:a16="http://schemas.microsoft.com/office/drawing/2014/main" id="{ABAA2915-7F40-412B-A978-DB36D4A0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52" y="1076029"/>
              <a:ext cx="5873496" cy="521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线形标注 2 15">
              <a:extLst>
                <a:ext uri="{FF2B5EF4-FFF2-40B4-BE49-F238E27FC236}">
                  <a16:creationId xmlns:a16="http://schemas.microsoft.com/office/drawing/2014/main" id="{65A11BC5-270F-4C08-9AB0-CF091E2E08B8}"/>
                </a:ext>
              </a:extLst>
            </p:cNvPr>
            <p:cNvSpPr/>
            <p:nvPr/>
          </p:nvSpPr>
          <p:spPr>
            <a:xfrm>
              <a:off x="8837730" y="4776553"/>
              <a:ext cx="1055227" cy="347472"/>
            </a:xfrm>
            <a:prstGeom prst="borderCallout2">
              <a:avLst>
                <a:gd name="adj1" fmla="val 47108"/>
                <a:gd name="adj2" fmla="val -333"/>
                <a:gd name="adj3" fmla="val 47109"/>
                <a:gd name="adj4" fmla="val -27667"/>
                <a:gd name="adj5" fmla="val -263984"/>
                <a:gd name="adj6" fmla="val -19615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endParaRPr lang="zh-CN" altLang="en-US" sz="1600" dirty="0">
                <a:solidFill>
                  <a:schemeClr val="tx1"/>
                </a:solidFill>
              </a:endParaRPr>
            </a:p>
          </p:txBody>
        </p:sp>
        <p:sp>
          <p:nvSpPr>
            <p:cNvPr id="6" name="线形标注 2 9">
              <a:extLst>
                <a:ext uri="{FF2B5EF4-FFF2-40B4-BE49-F238E27FC236}">
                  <a16:creationId xmlns:a16="http://schemas.microsoft.com/office/drawing/2014/main" id="{D4856AA6-CC73-4AEC-BCE3-0E2AAC403AAE}"/>
                </a:ext>
              </a:extLst>
            </p:cNvPr>
            <p:cNvSpPr/>
            <p:nvPr/>
          </p:nvSpPr>
          <p:spPr>
            <a:xfrm>
              <a:off x="8837730" y="5849845"/>
              <a:ext cx="1055227" cy="347472"/>
            </a:xfrm>
            <a:prstGeom prst="borderCallout2">
              <a:avLst>
                <a:gd name="adj1" fmla="val 47108"/>
                <a:gd name="adj2" fmla="val -333"/>
                <a:gd name="adj3" fmla="val 47109"/>
                <a:gd name="adj4" fmla="val -27667"/>
                <a:gd name="adj5" fmla="val -371880"/>
                <a:gd name="adj6" fmla="val -19875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光源</a:t>
              </a:r>
            </a:p>
          </p:txBody>
        </p:sp>
        <p:sp>
          <p:nvSpPr>
            <p:cNvPr id="8" name="线形标注 2 11">
              <a:extLst>
                <a:ext uri="{FF2B5EF4-FFF2-40B4-BE49-F238E27FC236}">
                  <a16:creationId xmlns:a16="http://schemas.microsoft.com/office/drawing/2014/main" id="{77A9C0C4-33FA-495E-A663-F39A727F9FBE}"/>
                </a:ext>
              </a:extLst>
            </p:cNvPr>
            <p:cNvSpPr/>
            <p:nvPr/>
          </p:nvSpPr>
          <p:spPr>
            <a:xfrm>
              <a:off x="8959341" y="3682393"/>
              <a:ext cx="1055227" cy="347472"/>
            </a:xfrm>
            <a:prstGeom prst="borderCallout2">
              <a:avLst>
                <a:gd name="adj1" fmla="val 47108"/>
                <a:gd name="adj2" fmla="val -333"/>
                <a:gd name="adj3" fmla="val 47109"/>
                <a:gd name="adj4" fmla="val -27667"/>
                <a:gd name="adj5" fmla="val -124510"/>
                <a:gd name="adj6" fmla="val -31833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丝杆模组</a:t>
              </a:r>
            </a:p>
          </p:txBody>
        </p:sp>
        <p:sp>
          <p:nvSpPr>
            <p:cNvPr id="9" name="线形标注 2 12">
              <a:extLst>
                <a:ext uri="{FF2B5EF4-FFF2-40B4-BE49-F238E27FC236}">
                  <a16:creationId xmlns:a16="http://schemas.microsoft.com/office/drawing/2014/main" id="{43B460E8-1EBB-4521-8DFE-77FD96BA9BB4}"/>
                </a:ext>
              </a:extLst>
            </p:cNvPr>
            <p:cNvSpPr/>
            <p:nvPr/>
          </p:nvSpPr>
          <p:spPr>
            <a:xfrm>
              <a:off x="8746291" y="2014233"/>
              <a:ext cx="1055227" cy="347472"/>
            </a:xfrm>
            <a:prstGeom prst="borderCallout2">
              <a:avLst>
                <a:gd name="adj1" fmla="val 47108"/>
                <a:gd name="adj2" fmla="val -333"/>
                <a:gd name="adj3" fmla="val 47109"/>
                <a:gd name="adj4" fmla="val -27667"/>
                <a:gd name="adj5" fmla="val 391280"/>
                <a:gd name="adj6" fmla="val -17015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zh-CN" altLang="en-US" sz="1600" dirty="0">
                  <a:solidFill>
                    <a:schemeClr val="tx1"/>
                  </a:solidFill>
                </a:rPr>
                <a:t>轴模组</a:t>
              </a: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4" name="文本框 3">
            <a:extLst>
              <a:ext uri="{FF2B5EF4-FFF2-40B4-BE49-F238E27FC236}">
                <a16:creationId xmlns:a16="http://schemas.microsoft.com/office/drawing/2014/main" id="{E6AE6FA9-711E-4538-B889-9A110D5167C2}"/>
              </a:ext>
            </a:extLst>
          </p:cNvPr>
          <p:cNvSpPr txBox="1"/>
          <p:nvPr/>
        </p:nvSpPr>
        <p:spPr>
          <a:xfrm>
            <a:off x="2277581" y="5772220"/>
            <a:ext cx="7636838" cy="830997"/>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r>
              <a:rPr lang="en-US" altLang="zh-CN" sz="1600" dirty="0">
                <a:solidFill>
                  <a:srgbClr val="002060"/>
                </a:solidFill>
                <a:latin typeface="+mn-ea"/>
                <a:cs typeface="+mn-ea"/>
                <a:sym typeface="+mn-ea"/>
              </a:rPr>
              <a:t>XZ</a:t>
            </a:r>
            <a:r>
              <a:rPr lang="zh-CN" altLang="en-US" sz="1600" dirty="0">
                <a:solidFill>
                  <a:srgbClr val="002060"/>
                </a:solidFill>
                <a:latin typeface="+mn-ea"/>
                <a:cs typeface="+mn-ea"/>
                <a:sym typeface="+mn-ea"/>
              </a:rPr>
              <a:t>轴方向移动，相机单独可调，检测物料缺陷；</a:t>
            </a:r>
            <a:endParaRPr lang="zh-CN" altLang="en-US" sz="1600" dirty="0">
              <a:solidFill>
                <a:srgbClr val="002060"/>
              </a:solidFill>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spTree>
    <p:extLst>
      <p:ext uri="{BB962C8B-B14F-4D97-AF65-F5344CB8AC3E}">
        <p14:creationId xmlns:p14="http://schemas.microsoft.com/office/powerpoint/2010/main" val="38900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pic>
        <p:nvPicPr>
          <p:cNvPr id="101" name="图片 100"/>
          <p:cNvPicPr/>
          <p:nvPr/>
        </p:nvPicPr>
        <p:blipFill>
          <a:blip r:embed="rId3"/>
          <a:stretch>
            <a:fillRect/>
          </a:stretch>
        </p:blipFill>
        <p:spPr>
          <a:xfrm>
            <a:off x="779780" y="772160"/>
            <a:ext cx="3223895" cy="4999990"/>
          </a:xfrm>
          <a:prstGeom prst="rect">
            <a:avLst/>
          </a:prstGeom>
          <a:noFill/>
          <a:ln w="9525">
            <a:noFill/>
          </a:ln>
        </p:spPr>
      </p:pic>
      <p:sp>
        <p:nvSpPr>
          <p:cNvPr id="4" name="文本框 3"/>
          <p:cNvSpPr txBox="1"/>
          <p:nvPr/>
        </p:nvSpPr>
        <p:spPr>
          <a:xfrm>
            <a:off x="4280371" y="4698435"/>
            <a:ext cx="7636838" cy="1322070"/>
          </a:xfrm>
          <a:prstGeom prst="rect">
            <a:avLst/>
          </a:prstGeom>
          <a:noFill/>
        </p:spPr>
        <p:txBody>
          <a:bodyPr wrap="square" rtlCol="0">
            <a:spAutoFit/>
          </a:bodyPr>
          <a:lstStyle/>
          <a:p>
            <a:pPr fontAlgn="auto">
              <a:lnSpc>
                <a:spcPct val="100000"/>
              </a:lnSpc>
              <a:buClrTx/>
              <a:buSzTx/>
              <a:buFont typeface="Wingdings" panose="05000000000000000000" charset="0"/>
              <a:buNone/>
            </a:pPr>
            <a:r>
              <a:rPr lang="zh-CN" altLang="en-US" sz="1600" dirty="0">
                <a:solidFill>
                  <a:srgbClr val="002060"/>
                </a:solidFill>
                <a:latin typeface="+mn-ea"/>
                <a:cs typeface="+mn-ea"/>
              </a:rPr>
              <a:t>抛光后及清洗后的外侧边框外观检测方案</a:t>
            </a:r>
          </a:p>
          <a:p>
            <a:pPr fontAlgn="auto">
              <a:lnSpc>
                <a:spcPct val="100000"/>
              </a:lnSpc>
              <a:buClrTx/>
              <a:buSzTx/>
              <a:buFont typeface="Wingdings" panose="05000000000000000000" charset="0"/>
              <a:buNone/>
            </a:pPr>
            <a:r>
              <a:rPr lang="zh-CN" altLang="en-US" sz="1600" dirty="0">
                <a:solidFill>
                  <a:srgbClr val="002060"/>
                </a:solidFill>
                <a:latin typeface="+mn-ea"/>
                <a:cs typeface="+mn-ea"/>
              </a:rPr>
              <a:t>同轴与四面可调条光组合模式兼容各类缺陷</a:t>
            </a:r>
          </a:p>
          <a:p>
            <a:pPr fontAlgn="auto">
              <a:lnSpc>
                <a:spcPct val="100000"/>
              </a:lnSpc>
              <a:buClrTx/>
              <a:buSzTx/>
              <a:buFont typeface="Wingdings" panose="05000000000000000000" charset="0"/>
              <a:buNone/>
            </a:pPr>
            <a:r>
              <a:rPr lang="zh-CN" altLang="en-US" sz="1600" dirty="0">
                <a:solidFill>
                  <a:srgbClr val="002060"/>
                </a:solidFill>
                <a:latin typeface="+mn-ea"/>
                <a:cs typeface="+mn-ea"/>
              </a:rPr>
              <a:t>采用面阵相机分三路（直面和两弧面）拍摄，每路旋转一圈拍若干次完成</a:t>
            </a: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06" name="图片 105"/>
          <p:cNvPicPr/>
          <p:nvPr/>
        </p:nvPicPr>
        <p:blipFill>
          <a:blip r:embed="rId4"/>
          <a:stretch>
            <a:fillRect/>
          </a:stretch>
        </p:blipFill>
        <p:spPr>
          <a:xfrm>
            <a:off x="6978650" y="894080"/>
            <a:ext cx="1223645" cy="2875915"/>
          </a:xfrm>
          <a:prstGeom prst="rect">
            <a:avLst/>
          </a:prstGeom>
          <a:noFill/>
          <a:ln w="9525">
            <a:noFill/>
          </a:ln>
        </p:spPr>
      </p:pic>
      <p:pic>
        <p:nvPicPr>
          <p:cNvPr id="107" name="图片 106"/>
          <p:cNvPicPr/>
          <p:nvPr/>
        </p:nvPicPr>
        <p:blipFill>
          <a:blip r:embed="rId5"/>
          <a:stretch>
            <a:fillRect/>
          </a:stretch>
        </p:blipFill>
        <p:spPr>
          <a:xfrm>
            <a:off x="8202295" y="894080"/>
            <a:ext cx="1635125" cy="2772410"/>
          </a:xfrm>
          <a:prstGeom prst="rect">
            <a:avLst/>
          </a:prstGeom>
          <a:noFill/>
          <a:ln w="9525">
            <a:noFill/>
          </a:ln>
        </p:spPr>
      </p:pic>
      <p:pic>
        <p:nvPicPr>
          <p:cNvPr id="108" name="图片 107"/>
          <p:cNvPicPr/>
          <p:nvPr/>
        </p:nvPicPr>
        <p:blipFill>
          <a:blip r:embed="rId6"/>
          <a:stretch>
            <a:fillRect/>
          </a:stretch>
        </p:blipFill>
        <p:spPr>
          <a:xfrm>
            <a:off x="9837420" y="938530"/>
            <a:ext cx="1431925" cy="27876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spTree>
    <p:extLst>
      <p:ext uri="{BB962C8B-B14F-4D97-AF65-F5344CB8AC3E}">
        <p14:creationId xmlns:p14="http://schemas.microsoft.com/office/powerpoint/2010/main" val="169653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6F2CFFC-EB9D-E343-9E77-718F7671CA9B}"/>
              </a:ext>
            </a:extLst>
          </p:cNvPr>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03</a:t>
            </a:r>
          </a:p>
        </p:txBody>
      </p:sp>
      <p:sp>
        <p:nvSpPr>
          <p:cNvPr id="9" name="任意多边形: 形状 20">
            <a:extLst>
              <a:ext uri="{FF2B5EF4-FFF2-40B4-BE49-F238E27FC236}">
                <a16:creationId xmlns:a16="http://schemas.microsoft.com/office/drawing/2014/main" id="{113F40F9-2A4A-AE4D-A3E9-84493CDB8EEC}"/>
              </a:ext>
            </a:extLst>
          </p:cNvPr>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C46F3207-5932-6045-896D-F5F62E2BB252}"/>
              </a:ext>
            </a:extLst>
          </p:cNvPr>
          <p:cNvSpPr txBox="1"/>
          <p:nvPr/>
        </p:nvSpPr>
        <p:spPr>
          <a:xfrm>
            <a:off x="4972050" y="4031946"/>
            <a:ext cx="6057863" cy="1329595"/>
          </a:xfrm>
          <a:prstGeom prst="rect">
            <a:avLst/>
          </a:prstGeom>
        </p:spPr>
        <p:txBody>
          <a:bodyPr wrap="square" lIns="0" tIns="0" rIns="0" bIns="0" anchor="t">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解决方案</a:t>
            </a:r>
            <a: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t>&amp;</a:t>
            </a:r>
            <a:b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b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行业客户案例</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317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sym typeface="+mn-ea"/>
              </a:rPr>
              <a:t>案例一</a:t>
            </a:r>
            <a:r>
              <a:rPr lang="en-US" altLang="zh-CN" sz="2400" b="1" spc="100" dirty="0">
                <a:solidFill>
                  <a:srgbClr val="043E6F"/>
                </a:solidFill>
                <a:cs typeface="Arial" panose="020B0604020202020204" pitchFamily="34" charset="0"/>
                <a:sym typeface="+mn-ea"/>
              </a:rPr>
              <a:t>:</a:t>
            </a:r>
            <a:r>
              <a:rPr lang="zh-CN" altLang="en-US" sz="2400" b="1" spc="100" dirty="0">
                <a:solidFill>
                  <a:srgbClr val="043E6F"/>
                </a:solidFill>
                <a:cs typeface="Arial" panose="020B0604020202020204" pitchFamily="34" charset="0"/>
                <a:sym typeface="+mn-ea"/>
              </a:rPr>
              <a:t>手机中框外观检测</a:t>
            </a:r>
            <a:endParaRPr lang="zh-CN" altLang="en-US" sz="2400" b="1" spc="100" dirty="0">
              <a:solidFill>
                <a:srgbClr val="043E6F"/>
              </a:solidFill>
              <a:cs typeface="Arial" panose="020B0604020202020204" pitchFamily="34" charset="0"/>
            </a:endParaRPr>
          </a:p>
        </p:txBody>
      </p:sp>
      <p:sp>
        <p:nvSpPr>
          <p:cNvPr id="10" name="矩形 9">
            <a:extLst>
              <a:ext uri="{FF2B5EF4-FFF2-40B4-BE49-F238E27FC236}">
                <a16:creationId xmlns:a16="http://schemas.microsoft.com/office/drawing/2014/main" id="{A3CF7EE6-F456-4CC5-BA14-A9FA23B6D8EA}"/>
              </a:ext>
            </a:extLst>
          </p:cNvPr>
          <p:cNvSpPr/>
          <p:nvPr/>
        </p:nvSpPr>
        <p:spPr>
          <a:xfrm>
            <a:off x="177026" y="1053920"/>
            <a:ext cx="4157929" cy="2777442"/>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buFont typeface="Arial" panose="020B0604020202020204" pitchFamily="34" charset="0"/>
              <a:buChar char="•"/>
            </a:pPr>
            <a:endParaRPr kumimoji="1" lang="zh-CN" altLang="en-US" sz="3200" dirty="0">
              <a:solidFill>
                <a:schemeClr val="tx1"/>
              </a:solidFill>
              <a:latin typeface="+mn-ea"/>
              <a:cs typeface="Arial" panose="020B0604020202020204" pitchFamily="34" charset="0"/>
            </a:endParaRPr>
          </a:p>
        </p:txBody>
      </p:sp>
      <p:sp>
        <p:nvSpPr>
          <p:cNvPr id="11" name="矩形 10">
            <a:extLst>
              <a:ext uri="{FF2B5EF4-FFF2-40B4-BE49-F238E27FC236}">
                <a16:creationId xmlns:a16="http://schemas.microsoft.com/office/drawing/2014/main" id="{B55303D9-5F36-43A0-95C2-A746FFF19A07}"/>
              </a:ext>
            </a:extLst>
          </p:cNvPr>
          <p:cNvSpPr/>
          <p:nvPr/>
        </p:nvSpPr>
        <p:spPr>
          <a:xfrm>
            <a:off x="4487355" y="1070641"/>
            <a:ext cx="3570802" cy="400110"/>
          </a:xfrm>
          <a:prstGeom prst="rect">
            <a:avLst/>
          </a:prstGeom>
          <a:solidFill>
            <a:schemeClr val="bg1">
              <a:lumMod val="95000"/>
            </a:schemeClr>
          </a:solidFill>
        </p:spPr>
        <p:txBody>
          <a:bodyPr wrap="none" anchor="b">
            <a:noAutofit/>
          </a:bodyPr>
          <a:lstStyle/>
          <a:p>
            <a:r>
              <a:rPr kumimoji="1" lang="zh-CN" altLang="en-US" sz="2000" dirty="0">
                <a:latin typeface="+mn-ea"/>
                <a:cs typeface="Arial" panose="020B0604020202020204" pitchFamily="34" charset="0"/>
              </a:rPr>
              <a:t>性能指标、参数等：</a:t>
            </a:r>
          </a:p>
        </p:txBody>
      </p:sp>
      <p:sp>
        <p:nvSpPr>
          <p:cNvPr id="12" name="矩形 11">
            <a:extLst>
              <a:ext uri="{FF2B5EF4-FFF2-40B4-BE49-F238E27FC236}">
                <a16:creationId xmlns:a16="http://schemas.microsoft.com/office/drawing/2014/main" id="{34BFBBEE-C7F7-4572-B7D8-5FBDA3F956D2}"/>
              </a:ext>
            </a:extLst>
          </p:cNvPr>
          <p:cNvSpPr/>
          <p:nvPr/>
        </p:nvSpPr>
        <p:spPr>
          <a:xfrm>
            <a:off x="4505604" y="1612981"/>
            <a:ext cx="3553030" cy="2218387"/>
          </a:xfrm>
          <a:prstGeom prst="rect">
            <a:avLst/>
          </a:prstGeom>
          <a:solidFill>
            <a:schemeClr val="bg1">
              <a:lumMod val="95000"/>
            </a:schemeClr>
          </a:solidFill>
        </p:spPr>
        <p:txBody>
          <a:bodyPr wrap="square">
            <a:noAutofit/>
          </a:bodyPr>
          <a:lstStyle/>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产能：1200PCS/H</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过杀率：5%</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漏检率：0.05%</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ROI预估：1人+1机=4人</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适配多种材质产品</a:t>
            </a:r>
            <a:endParaRPr kumimoji="1" lang="zh-CN" altLang="en-US" sz="1600" dirty="0">
              <a:latin typeface="+mn-ea"/>
              <a:cs typeface="Arial" panose="020B0604020202020204" pitchFamily="34" charset="0"/>
            </a:endParaRPr>
          </a:p>
          <a:p>
            <a:pPr indent="0">
              <a:buFont typeface="Arial" panose="020B0604020202020204" pitchFamily="34" charset="0"/>
              <a:buNone/>
            </a:pPr>
            <a:endParaRPr kumimoji="1" lang="en-US" altLang="zh-CN" sz="1600" dirty="0">
              <a:latin typeface="+mn-ea"/>
              <a:cs typeface="Arial" panose="020B0604020202020204" pitchFamily="34" charset="0"/>
              <a:sym typeface="+mn-ea"/>
            </a:endParaRPr>
          </a:p>
          <a:p>
            <a:pPr marL="177800" indent="-177800">
              <a:buFont typeface="Arial" panose="020B0604020202020204" pitchFamily="34" charset="0"/>
              <a:buChar char="•"/>
            </a:pPr>
            <a:endParaRPr kumimoji="1" lang="zh-CN" altLang="en-US" sz="1600" dirty="0">
              <a:latin typeface="+mn-ea"/>
              <a:cs typeface="Arial" panose="020B0604020202020204" pitchFamily="34" charset="0"/>
              <a:sym typeface="+mn-ea"/>
            </a:endParaRPr>
          </a:p>
        </p:txBody>
      </p:sp>
      <p:cxnSp>
        <p:nvCxnSpPr>
          <p:cNvPr id="13" name="直线连接符 9">
            <a:extLst>
              <a:ext uri="{FF2B5EF4-FFF2-40B4-BE49-F238E27FC236}">
                <a16:creationId xmlns:a16="http://schemas.microsoft.com/office/drawing/2014/main" id="{5B6C8573-22B8-45E0-B985-A3186673E590}"/>
              </a:ext>
            </a:extLst>
          </p:cNvPr>
          <p:cNvCxnSpPr/>
          <p:nvPr/>
        </p:nvCxnSpPr>
        <p:spPr>
          <a:xfrm>
            <a:off x="4503698" y="1470751"/>
            <a:ext cx="3553031"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4BD13A5-F835-4C6B-9EE1-A59253996FEB}"/>
              </a:ext>
            </a:extLst>
          </p:cNvPr>
          <p:cNvSpPr/>
          <p:nvPr/>
        </p:nvSpPr>
        <p:spPr>
          <a:xfrm>
            <a:off x="8209128" y="1053920"/>
            <a:ext cx="3691545" cy="400110"/>
          </a:xfrm>
          <a:prstGeom prst="rect">
            <a:avLst/>
          </a:prstGeom>
          <a:solidFill>
            <a:schemeClr val="bg1">
              <a:lumMod val="95000"/>
            </a:schemeClr>
          </a:solidFill>
        </p:spPr>
        <p:txBody>
          <a:bodyPr wrap="none" anchor="b">
            <a:noAutofit/>
          </a:bodyPr>
          <a:lstStyle/>
          <a:p>
            <a:r>
              <a:rPr kumimoji="1" lang="zh-CN" altLang="en-US" sz="2000" dirty="0">
                <a:latin typeface="+mn-ea"/>
                <a:cs typeface="Arial" panose="020B0604020202020204" pitchFamily="34" charset="0"/>
              </a:rPr>
              <a:t>适用场景：</a:t>
            </a:r>
          </a:p>
        </p:txBody>
      </p:sp>
      <p:sp>
        <p:nvSpPr>
          <p:cNvPr id="15" name="矩形 14">
            <a:extLst>
              <a:ext uri="{FF2B5EF4-FFF2-40B4-BE49-F238E27FC236}">
                <a16:creationId xmlns:a16="http://schemas.microsoft.com/office/drawing/2014/main" id="{24BDC9FC-559E-4840-BB25-EA936ACD3A6D}"/>
              </a:ext>
            </a:extLst>
          </p:cNvPr>
          <p:cNvSpPr/>
          <p:nvPr/>
        </p:nvSpPr>
        <p:spPr>
          <a:xfrm>
            <a:off x="8209129" y="1612981"/>
            <a:ext cx="3691545" cy="2218387"/>
          </a:xfrm>
          <a:prstGeom prst="rect">
            <a:avLst/>
          </a:prstGeom>
          <a:solidFill>
            <a:schemeClr val="bg1">
              <a:lumMod val="95000"/>
            </a:schemeClr>
          </a:solidFill>
        </p:spPr>
        <p:txBody>
          <a:bodyPr wrap="square">
            <a:noAutofit/>
          </a:bodyPr>
          <a:lstStyle/>
          <a:p>
            <a:pPr marL="177800" indent="-177800">
              <a:buFont typeface="Arial" panose="020B0604020202020204" pitchFamily="34" charset="0"/>
              <a:buChar char="•"/>
            </a:pPr>
            <a:r>
              <a:rPr kumimoji="1" lang="zh-CN" altLang="en-US" sz="1600" dirty="0">
                <a:latin typeface="+mn-ea"/>
                <a:cs typeface="Arial" panose="020B0604020202020204" pitchFamily="34" charset="0"/>
              </a:rPr>
              <a:t>手机中框检测</a:t>
            </a:r>
          </a:p>
          <a:p>
            <a:pPr marL="177800" indent="-177800">
              <a:buFont typeface="Arial" panose="020B0604020202020204" pitchFamily="34" charset="0"/>
              <a:buChar char="•"/>
            </a:pPr>
            <a:r>
              <a:rPr kumimoji="1" lang="zh-CN" altLang="en-US" sz="1600" dirty="0">
                <a:latin typeface="+mn-ea"/>
                <a:cs typeface="Arial" panose="020B0604020202020204" pitchFamily="34" charset="0"/>
              </a:rPr>
              <a:t>其它类似零件外观检测</a:t>
            </a:r>
          </a:p>
          <a:p>
            <a:pPr indent="0">
              <a:buFont typeface="Arial" panose="020B0604020202020204" pitchFamily="34" charset="0"/>
              <a:buNone/>
            </a:pPr>
            <a:endParaRPr kumimoji="1" lang="zh-CN" altLang="en-US" sz="1600" dirty="0">
              <a:latin typeface="+mn-ea"/>
              <a:cs typeface="Arial" panose="020B0604020202020204" pitchFamily="34" charset="0"/>
            </a:endParaRPr>
          </a:p>
        </p:txBody>
      </p:sp>
      <p:cxnSp>
        <p:nvCxnSpPr>
          <p:cNvPr id="16" name="直线连接符 12">
            <a:extLst>
              <a:ext uri="{FF2B5EF4-FFF2-40B4-BE49-F238E27FC236}">
                <a16:creationId xmlns:a16="http://schemas.microsoft.com/office/drawing/2014/main" id="{3B0476B3-2642-4517-9A6A-D32917EFCFF1}"/>
              </a:ext>
            </a:extLst>
          </p:cNvPr>
          <p:cNvCxnSpPr/>
          <p:nvPr/>
        </p:nvCxnSpPr>
        <p:spPr>
          <a:xfrm>
            <a:off x="8209129" y="1470751"/>
            <a:ext cx="369154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98847E2-A752-438F-B08D-509764F823D0}"/>
              </a:ext>
            </a:extLst>
          </p:cNvPr>
          <p:cNvSpPr/>
          <p:nvPr/>
        </p:nvSpPr>
        <p:spPr>
          <a:xfrm>
            <a:off x="4510642" y="4037660"/>
            <a:ext cx="7396974" cy="1753537"/>
          </a:xfrm>
          <a:prstGeom prst="rect">
            <a:avLst/>
          </a:prstGeom>
          <a:solidFill>
            <a:schemeClr val="bg1">
              <a:lumMod val="95000"/>
            </a:schemeClr>
          </a:solidFill>
        </p:spPr>
        <p:txBody>
          <a:bodyPr wrap="square">
            <a:noAutofit/>
          </a:bodyPr>
          <a:lstStyle/>
          <a:p>
            <a:pPr fontAlgn="auto">
              <a:lnSpc>
                <a:spcPct val="100000"/>
              </a:lnSpc>
              <a:spcAft>
                <a:spcPts val="600"/>
              </a:spcAft>
            </a:pPr>
            <a:r>
              <a:rPr kumimoji="1" lang="zh-CN" altLang="en-US" sz="1600" dirty="0">
                <a:solidFill>
                  <a:srgbClr val="043E6F"/>
                </a:solidFill>
                <a:latin typeface="+mn-ea"/>
                <a:cs typeface="Arial" panose="020B0604020202020204" pitchFamily="34" charset="0"/>
              </a:rPr>
              <a:t>设备技术特点：</a:t>
            </a:r>
          </a:p>
          <a:p>
            <a:pPr fontAlgn="auto">
              <a:lnSpc>
                <a:spcPct val="100000"/>
              </a:lnSpc>
              <a:spcAft>
                <a:spcPts val="600"/>
              </a:spcAft>
            </a:pPr>
            <a:r>
              <a:rPr kumimoji="1" lang="zh-CN" altLang="en-US" sz="1600" dirty="0">
                <a:solidFill>
                  <a:srgbClr val="043E6F"/>
                </a:solidFill>
                <a:latin typeface="+mn-ea"/>
                <a:cs typeface="Arial" panose="020B0604020202020204" pitchFamily="34" charset="0"/>
              </a:rPr>
              <a:t>检测手机边框的压伤，碰伤，划伤，擦伤和白点；</a:t>
            </a:r>
            <a:endParaRPr kumimoji="1" lang="zh-CN" altLang="en-US" sz="1600" dirty="0">
              <a:solidFill>
                <a:srgbClr val="043E6F"/>
              </a:solidFill>
              <a:latin typeface="+mn-ea"/>
              <a:cs typeface="Arial" panose="020B0604020202020204" pitchFamily="34" charset="0"/>
              <a:sym typeface="+mn-ea"/>
            </a:endParaRPr>
          </a:p>
          <a:p>
            <a:pPr fontAlgn="auto">
              <a:lnSpc>
                <a:spcPct val="100000"/>
              </a:lnSpc>
              <a:spcAft>
                <a:spcPts val="600"/>
              </a:spcAft>
            </a:pPr>
            <a:r>
              <a:rPr kumimoji="1" lang="zh-CN" altLang="en-US" sz="1600" dirty="0">
                <a:solidFill>
                  <a:srgbClr val="043E6F"/>
                </a:solidFill>
                <a:latin typeface="+mn-ea"/>
                <a:cs typeface="Arial" panose="020B0604020202020204" pitchFamily="34" charset="0"/>
              </a:rPr>
              <a:t>兼容多种产品尺寸规格；</a:t>
            </a:r>
          </a:p>
          <a:p>
            <a:pPr fontAlgn="auto">
              <a:lnSpc>
                <a:spcPct val="100000"/>
              </a:lnSpc>
              <a:spcAft>
                <a:spcPts val="600"/>
              </a:spcAft>
            </a:pPr>
            <a:r>
              <a:rPr kumimoji="1" lang="en-US" altLang="zh-CN" sz="1600" dirty="0">
                <a:solidFill>
                  <a:srgbClr val="043E6F"/>
                </a:solidFill>
                <a:latin typeface="+mn-ea"/>
                <a:cs typeface="Arial" panose="020B0604020202020204" pitchFamily="34" charset="0"/>
              </a:rPr>
              <a:t>AI</a:t>
            </a:r>
            <a:r>
              <a:rPr kumimoji="1" lang="zh-CN" altLang="en-US" sz="1600" dirty="0">
                <a:solidFill>
                  <a:srgbClr val="043E6F"/>
                </a:solidFill>
                <a:latin typeface="+mn-ea"/>
                <a:cs typeface="Arial" panose="020B0604020202020204" pitchFamily="34" charset="0"/>
              </a:rPr>
              <a:t>算法，准确识别不良品，具有自学习功能。</a:t>
            </a:r>
          </a:p>
          <a:p>
            <a:pPr fontAlgn="auto">
              <a:lnSpc>
                <a:spcPct val="100000"/>
              </a:lnSpc>
              <a:spcAft>
                <a:spcPts val="600"/>
              </a:spcAft>
            </a:pPr>
            <a:r>
              <a:rPr kumimoji="1" lang="zh-CN" altLang="en-US" sz="1600" dirty="0">
                <a:solidFill>
                  <a:srgbClr val="043E6F"/>
                </a:solidFill>
                <a:latin typeface="+mn-ea"/>
                <a:cs typeface="Arial" panose="020B0604020202020204" pitchFamily="34" charset="0"/>
                <a:sym typeface="+mn-ea"/>
              </a:rPr>
              <a:t>提高检测效率和准确性，降低了瑕疵产品流入后端的风险。</a:t>
            </a:r>
            <a:endParaRPr kumimoji="1" lang="zh-CN" altLang="en-US" sz="1600" dirty="0">
              <a:solidFill>
                <a:srgbClr val="043E6F"/>
              </a:solidFill>
              <a:latin typeface="+mn-ea"/>
              <a:cs typeface="Arial" panose="020B0604020202020204" pitchFamily="34" charset="0"/>
            </a:endParaRPr>
          </a:p>
          <a:p>
            <a:pPr fontAlgn="auto">
              <a:lnSpc>
                <a:spcPct val="100000"/>
              </a:lnSpc>
              <a:spcAft>
                <a:spcPts val="600"/>
              </a:spcAft>
            </a:pPr>
            <a:endParaRPr kumimoji="1" lang="zh-CN" altLang="en-US" sz="1600" dirty="0">
              <a:solidFill>
                <a:srgbClr val="043E6F"/>
              </a:solidFill>
              <a:latin typeface="+mn-ea"/>
              <a:cs typeface="Arial" panose="020B0604020202020204" pitchFamily="34" charset="0"/>
            </a:endParaRPr>
          </a:p>
          <a:p>
            <a:pPr>
              <a:lnSpc>
                <a:spcPts val="2560"/>
              </a:lnSpc>
              <a:spcAft>
                <a:spcPts val="600"/>
              </a:spcAft>
            </a:pPr>
            <a:endParaRPr kumimoji="1" lang="zh-CN" altLang="en-US" dirty="0">
              <a:solidFill>
                <a:srgbClr val="043E6F"/>
              </a:solidFill>
              <a:latin typeface="+mn-ea"/>
              <a:cs typeface="Arial" panose="020B0604020202020204" pitchFamily="34" charset="0"/>
            </a:endParaRPr>
          </a:p>
          <a:p>
            <a:pPr>
              <a:lnSpc>
                <a:spcPts val="2560"/>
              </a:lnSpc>
              <a:spcAft>
                <a:spcPts val="600"/>
              </a:spcAft>
            </a:pPr>
            <a:endParaRPr kumimoji="1" lang="zh-CN" altLang="en-US" dirty="0">
              <a:solidFill>
                <a:srgbClr val="043E6F"/>
              </a:solidFill>
              <a:latin typeface="+mn-ea"/>
              <a:cs typeface="Arial" panose="020B0604020202020204" pitchFamily="34" charset="0"/>
            </a:endParaRPr>
          </a:p>
        </p:txBody>
      </p:sp>
      <p:sp>
        <p:nvSpPr>
          <p:cNvPr id="18" name="矩形 17">
            <a:extLst>
              <a:ext uri="{FF2B5EF4-FFF2-40B4-BE49-F238E27FC236}">
                <a16:creationId xmlns:a16="http://schemas.microsoft.com/office/drawing/2014/main" id="{24894AF0-A317-4BF5-9768-20D7ABAA76E6}"/>
              </a:ext>
            </a:extLst>
          </p:cNvPr>
          <p:cNvSpPr/>
          <p:nvPr/>
        </p:nvSpPr>
        <p:spPr>
          <a:xfrm>
            <a:off x="177026" y="4037872"/>
            <a:ext cx="4157929" cy="1753537"/>
          </a:xfrm>
          <a:prstGeom prst="rect">
            <a:avLst/>
          </a:prstGeom>
          <a:solidFill>
            <a:schemeClr val="bg1">
              <a:lumMod val="95000"/>
            </a:schemeClr>
          </a:solidFill>
        </p:spPr>
        <p:txBody>
          <a:bodyPr wrap="square">
            <a:noAutofit/>
          </a:bodyPr>
          <a:lstStyle/>
          <a:p>
            <a:r>
              <a:rPr kumimoji="1" lang="zh-CN" altLang="en-US" dirty="0">
                <a:latin typeface="+mn-ea"/>
                <a:cs typeface="Arial" panose="020B0604020202020204" pitchFamily="34" charset="0"/>
              </a:rPr>
              <a:t>软件：</a:t>
            </a:r>
            <a:r>
              <a:rPr kumimoji="1" lang="en-US" altLang="zh-CN" dirty="0">
                <a:latin typeface="+mn-ea"/>
                <a:cs typeface="Arial" panose="020B0604020202020204" pitchFamily="34" charset="0"/>
              </a:rPr>
              <a:t>Vimo</a:t>
            </a:r>
          </a:p>
          <a:p>
            <a:endParaRPr kumimoji="1" lang="en-US" altLang="zh-CN" dirty="0">
              <a:latin typeface="+mn-ea"/>
              <a:cs typeface="Arial" panose="020B0604020202020204" pitchFamily="34" charset="0"/>
            </a:endParaRPr>
          </a:p>
          <a:p>
            <a:r>
              <a:rPr kumimoji="1" lang="zh-CN" altLang="en-US" dirty="0">
                <a:latin typeface="+mn-ea"/>
                <a:cs typeface="Arial" panose="020B0604020202020204" pitchFamily="34" charset="0"/>
              </a:rPr>
              <a:t>硬件：</a:t>
            </a:r>
            <a:r>
              <a:rPr kumimoji="1" lang="en-US" altLang="zh-CN" dirty="0">
                <a:latin typeface="+mn-ea"/>
                <a:cs typeface="Arial" panose="020B0604020202020204" pitchFamily="34" charset="0"/>
              </a:rPr>
              <a:t>4</a:t>
            </a:r>
            <a:r>
              <a:rPr kumimoji="1" lang="zh-CN" altLang="en-US" dirty="0">
                <a:latin typeface="+mn-ea"/>
                <a:cs typeface="Arial" panose="020B0604020202020204" pitchFamily="34" charset="0"/>
              </a:rPr>
              <a:t>相机</a:t>
            </a:r>
            <a:r>
              <a:rPr kumimoji="1" lang="en-US" altLang="zh-CN" dirty="0">
                <a:latin typeface="+mn-ea"/>
                <a:cs typeface="Arial" panose="020B0604020202020204" pitchFamily="34" charset="0"/>
              </a:rPr>
              <a:t>+4</a:t>
            </a:r>
            <a:r>
              <a:rPr kumimoji="1" lang="zh-CN" altLang="en-US" dirty="0">
                <a:latin typeface="+mn-ea"/>
                <a:cs typeface="Arial" panose="020B0604020202020204" pitchFamily="34" charset="0"/>
              </a:rPr>
              <a:t>镜头</a:t>
            </a:r>
            <a:r>
              <a:rPr kumimoji="1" lang="en-US" altLang="zh-CN" dirty="0">
                <a:latin typeface="+mn-ea"/>
                <a:cs typeface="Arial" panose="020B0604020202020204" pitchFamily="34" charset="0"/>
              </a:rPr>
              <a:t>+8</a:t>
            </a:r>
            <a:r>
              <a:rPr kumimoji="1" lang="zh-CN" altLang="en-US" dirty="0">
                <a:latin typeface="+mn-ea"/>
                <a:cs typeface="Arial" panose="020B0604020202020204" pitchFamily="34" charset="0"/>
              </a:rPr>
              <a:t>面光源</a:t>
            </a:r>
          </a:p>
          <a:p>
            <a:r>
              <a:rPr kumimoji="1" lang="en-US" altLang="zh-CN" dirty="0">
                <a:latin typeface="+mn-ea"/>
                <a:cs typeface="Arial" panose="020B0604020202020204" pitchFamily="34" charset="0"/>
              </a:rPr>
              <a:t>        +</a:t>
            </a:r>
            <a:r>
              <a:rPr kumimoji="1" lang="zh-CN" altLang="en-US" dirty="0">
                <a:latin typeface="+mn-ea"/>
                <a:cs typeface="Arial" panose="020B0604020202020204" pitchFamily="34" charset="0"/>
              </a:rPr>
              <a:t>柔性手机边框检测机构</a:t>
            </a:r>
          </a:p>
        </p:txBody>
      </p:sp>
      <p:pic>
        <p:nvPicPr>
          <p:cNvPr id="19" name="Picture 2">
            <a:extLst>
              <a:ext uri="{FF2B5EF4-FFF2-40B4-BE49-F238E27FC236}">
                <a16:creationId xmlns:a16="http://schemas.microsoft.com/office/drawing/2014/main" id="{E992D078-3014-40AD-B103-43AB30C562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56" y="1500245"/>
            <a:ext cx="2018834" cy="188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a:extLst>
              <a:ext uri="{FF2B5EF4-FFF2-40B4-BE49-F238E27FC236}">
                <a16:creationId xmlns:a16="http://schemas.microsoft.com/office/drawing/2014/main" id="{B7B35A76-341E-40D1-A3E5-D541A8B3C6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4306" y="1502063"/>
            <a:ext cx="2115165" cy="188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图片 20" descr="IMG_20210707_143310">
            <a:extLst>
              <a:ext uri="{FF2B5EF4-FFF2-40B4-BE49-F238E27FC236}">
                <a16:creationId xmlns:a16="http://schemas.microsoft.com/office/drawing/2014/main" id="{33ACB34C-F09B-4706-9409-565C26200608}"/>
              </a:ext>
            </a:extLst>
          </p:cNvPr>
          <p:cNvPicPr>
            <a:picLocks noChangeAspect="1"/>
          </p:cNvPicPr>
          <p:nvPr/>
        </p:nvPicPr>
        <p:blipFill>
          <a:blip r:embed="rId5"/>
          <a:srcRect l="13408" t="8500" r="9151" b="29198"/>
          <a:stretch>
            <a:fillRect/>
          </a:stretch>
        </p:blipFill>
        <p:spPr>
          <a:xfrm rot="5400000">
            <a:off x="7896933" y="2610144"/>
            <a:ext cx="1496144" cy="744959"/>
          </a:xfrm>
          <a:prstGeom prst="rect">
            <a:avLst/>
          </a:prstGeom>
        </p:spPr>
      </p:pic>
      <p:pic>
        <p:nvPicPr>
          <p:cNvPr id="22" name="图片 21">
            <a:extLst>
              <a:ext uri="{FF2B5EF4-FFF2-40B4-BE49-F238E27FC236}">
                <a16:creationId xmlns:a16="http://schemas.microsoft.com/office/drawing/2014/main" id="{99B9559E-59AC-4FD5-9E65-8A055A5304FC}"/>
              </a:ext>
            </a:extLst>
          </p:cNvPr>
          <p:cNvPicPr>
            <a:picLocks noChangeAspect="1"/>
          </p:cNvPicPr>
          <p:nvPr/>
        </p:nvPicPr>
        <p:blipFill>
          <a:blip r:embed="rId6"/>
          <a:stretch>
            <a:fillRect/>
          </a:stretch>
        </p:blipFill>
        <p:spPr>
          <a:xfrm>
            <a:off x="9037955" y="2454910"/>
            <a:ext cx="1144905" cy="950595"/>
          </a:xfrm>
          <a:prstGeom prst="rect">
            <a:avLst/>
          </a:prstGeom>
        </p:spPr>
      </p:pic>
      <p:grpSp>
        <p:nvGrpSpPr>
          <p:cNvPr id="23" name="组合 22">
            <a:extLst>
              <a:ext uri="{FF2B5EF4-FFF2-40B4-BE49-F238E27FC236}">
                <a16:creationId xmlns:a16="http://schemas.microsoft.com/office/drawing/2014/main" id="{910B5EEE-545C-40D7-A50A-6D3AE003F81A}"/>
              </a:ext>
            </a:extLst>
          </p:cNvPr>
          <p:cNvGrpSpPr/>
          <p:nvPr/>
        </p:nvGrpSpPr>
        <p:grpSpPr>
          <a:xfrm>
            <a:off x="10203762" y="2362726"/>
            <a:ext cx="1238218" cy="1075303"/>
            <a:chOff x="10730" y="3801"/>
            <a:chExt cx="4578" cy="3601"/>
          </a:xfrm>
        </p:grpSpPr>
        <p:pic>
          <p:nvPicPr>
            <p:cNvPr id="24" name="图片 23">
              <a:extLst>
                <a:ext uri="{FF2B5EF4-FFF2-40B4-BE49-F238E27FC236}">
                  <a16:creationId xmlns:a16="http://schemas.microsoft.com/office/drawing/2014/main" id="{6C5F40E9-D41E-4B22-ADBF-B82AB71A21EB}"/>
                </a:ext>
              </a:extLst>
            </p:cNvPr>
            <p:cNvPicPr>
              <a:picLocks noChangeAspect="1"/>
            </p:cNvPicPr>
            <p:nvPr/>
          </p:nvPicPr>
          <p:blipFill>
            <a:blip r:embed="rId7"/>
            <a:stretch>
              <a:fillRect/>
            </a:stretch>
          </p:blipFill>
          <p:spPr>
            <a:xfrm>
              <a:off x="10899" y="4043"/>
              <a:ext cx="3990" cy="3359"/>
            </a:xfrm>
            <a:prstGeom prst="rect">
              <a:avLst/>
            </a:prstGeom>
          </p:spPr>
        </p:pic>
        <p:cxnSp>
          <p:nvCxnSpPr>
            <p:cNvPr id="25" name="直接箭头连接符 24">
              <a:extLst>
                <a:ext uri="{FF2B5EF4-FFF2-40B4-BE49-F238E27FC236}">
                  <a16:creationId xmlns:a16="http://schemas.microsoft.com/office/drawing/2014/main" id="{FE73D470-455B-4810-A072-36DCE81FFF71}"/>
                </a:ext>
              </a:extLst>
            </p:cNvPr>
            <p:cNvCxnSpPr/>
            <p:nvPr/>
          </p:nvCxnSpPr>
          <p:spPr>
            <a:xfrm>
              <a:off x="10730" y="4964"/>
              <a:ext cx="94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4EA3CD3-2E04-4480-9FEC-E317DDCED82B}"/>
                </a:ext>
              </a:extLst>
            </p:cNvPr>
            <p:cNvCxnSpPr/>
            <p:nvPr/>
          </p:nvCxnSpPr>
          <p:spPr>
            <a:xfrm>
              <a:off x="10917" y="4249"/>
              <a:ext cx="759" cy="5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2F9BDD8-E65E-49F4-A31B-8A0925515D89}"/>
                </a:ext>
              </a:extLst>
            </p:cNvPr>
            <p:cNvCxnSpPr/>
            <p:nvPr/>
          </p:nvCxnSpPr>
          <p:spPr>
            <a:xfrm flipH="1">
              <a:off x="11876" y="3801"/>
              <a:ext cx="6" cy="7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3EED7C0-E0C9-4FF7-A905-95FC5ADAE082}"/>
                </a:ext>
              </a:extLst>
            </p:cNvPr>
            <p:cNvSpPr txBox="1"/>
            <p:nvPr/>
          </p:nvSpPr>
          <p:spPr>
            <a:xfrm>
              <a:off x="12458" y="3844"/>
              <a:ext cx="2850" cy="1335"/>
            </a:xfrm>
            <a:prstGeom prst="rect">
              <a:avLst/>
            </a:prstGeom>
            <a:noFill/>
          </p:spPr>
          <p:txBody>
            <a:bodyPr wrap="square" rtlCol="0">
              <a:spAutoFit/>
            </a:bodyPr>
            <a:lstStyle/>
            <a:p>
              <a:r>
                <a:rPr lang="zh-CN" altLang="en-US" sz="1000" dirty="0">
                  <a:solidFill>
                    <a:srgbClr val="FF0000"/>
                  </a:solidFill>
                  <a:latin typeface="+mn-ea"/>
                </a:rPr>
                <a:t>棱边及高光面</a:t>
              </a:r>
            </a:p>
          </p:txBody>
        </p:sp>
      </p:grpSp>
    </p:spTree>
    <p:extLst>
      <p:ext uri="{BB962C8B-B14F-4D97-AF65-F5344CB8AC3E}">
        <p14:creationId xmlns:p14="http://schemas.microsoft.com/office/powerpoint/2010/main" val="11437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605443488424&amp;di=ab566a4276469121a0911e2cbb83601a&amp;imgtype=0&amp;src=http%3A%2F%2F5b0988e595225.cdn.sohucs.com%2Fimages%2F20180112%2F58b17fe0ef3c40f3a7df4a24270cd4a5.jpe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323773"/>
            <a:ext cx="8913180" cy="49164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FBC9FFA-C59D-4221-ADFE-5D6557A8C82A}"/>
              </a:ext>
            </a:extLst>
          </p:cNvPr>
          <p:cNvSpPr/>
          <p:nvPr/>
        </p:nvSpPr>
        <p:spPr>
          <a:xfrm rot="21150522">
            <a:off x="3770122" y="3906236"/>
            <a:ext cx="1045918" cy="2771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03626F-318E-D44E-85F9-7813D1A63A38}"/>
              </a:ext>
            </a:extLst>
          </p:cNvPr>
          <p:cNvSpPr/>
          <p:nvPr/>
        </p:nvSpPr>
        <p:spPr>
          <a:xfrm>
            <a:off x="0" y="1323772"/>
            <a:ext cx="8913180" cy="4916415"/>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hidden="1">
            <a:extLst>
              <a:ext uri="{FF2B5EF4-FFF2-40B4-BE49-F238E27FC236}">
                <a16:creationId xmlns:a16="http://schemas.microsoft.com/office/drawing/2014/main" id="{79103E46-4232-1B4E-95A8-BD2A60EF72BF}"/>
              </a:ext>
            </a:extLst>
          </p:cNvPr>
          <p:cNvSpPr/>
          <p:nvPr/>
        </p:nvSpPr>
        <p:spPr>
          <a:xfrm>
            <a:off x="8913182" y="1413001"/>
            <a:ext cx="3278818" cy="491641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案例二</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sp>
        <p:nvSpPr>
          <p:cNvPr id="9" name="矩形 8">
            <a:extLst>
              <a:ext uri="{FF2B5EF4-FFF2-40B4-BE49-F238E27FC236}">
                <a16:creationId xmlns:a16="http://schemas.microsoft.com/office/drawing/2014/main" id="{8532AAE8-0522-414A-B2B5-B0C015BFC96A}"/>
              </a:ext>
            </a:extLst>
          </p:cNvPr>
          <p:cNvSpPr/>
          <p:nvPr/>
        </p:nvSpPr>
        <p:spPr>
          <a:xfrm>
            <a:off x="8913182" y="1323773"/>
            <a:ext cx="3278818" cy="4916415"/>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BE72215-9B2D-4F0E-877E-CF0D9A0E3BAC}"/>
              </a:ext>
            </a:extLst>
          </p:cNvPr>
          <p:cNvSpPr txBox="1"/>
          <p:nvPr/>
        </p:nvSpPr>
        <p:spPr>
          <a:xfrm>
            <a:off x="470627" y="3967080"/>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复杂度</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需要检测产品的</a:t>
            </a:r>
            <a:r>
              <a:rPr lang="en-US" altLang="zh-CN" sz="1400" dirty="0">
                <a:solidFill>
                  <a:schemeClr val="bg1"/>
                </a:solidFill>
                <a:latin typeface="DengXian" panose="02010600030101010101" pitchFamily="2" charset="-122"/>
                <a:ea typeface="DengXian" panose="02010600030101010101" pitchFamily="2" charset="-122"/>
              </a:rPr>
              <a:t>6</a:t>
            </a:r>
            <a:r>
              <a:rPr lang="zh-CN" altLang="en-US" sz="1400" dirty="0">
                <a:solidFill>
                  <a:schemeClr val="bg1"/>
                </a:solidFill>
                <a:latin typeface="DengXian" panose="02010600030101010101" pitchFamily="2" charset="-122"/>
                <a:ea typeface="DengXian" panose="02010600030101010101" pitchFamily="2" charset="-122"/>
              </a:rPr>
              <a:t>个面，共</a:t>
            </a:r>
            <a:r>
              <a:rPr lang="en-US" altLang="zh-CN" sz="1400" dirty="0">
                <a:solidFill>
                  <a:schemeClr val="bg1"/>
                </a:solidFill>
                <a:latin typeface="DengXian" panose="02010600030101010101" pitchFamily="2" charset="-122"/>
                <a:ea typeface="DengXian" panose="02010600030101010101" pitchFamily="2" charset="-122"/>
              </a:rPr>
              <a:t>28</a:t>
            </a:r>
            <a:r>
              <a:rPr lang="zh-CN" altLang="en-US" sz="1400" dirty="0">
                <a:solidFill>
                  <a:schemeClr val="bg1"/>
                </a:solidFill>
                <a:latin typeface="DengXian" panose="02010600030101010101" pitchFamily="2" charset="-122"/>
                <a:ea typeface="DengXian" panose="02010600030101010101" pitchFamily="2" charset="-122"/>
              </a:rPr>
              <a:t>类缺陷。算法涵盖检测、分割、</a:t>
            </a:r>
            <a:r>
              <a:rPr lang="en-US" altLang="zh-CN" sz="1400" dirty="0">
                <a:solidFill>
                  <a:schemeClr val="bg1"/>
                </a:solidFill>
                <a:latin typeface="DengXian" panose="02010600030101010101" pitchFamily="2" charset="-122"/>
                <a:ea typeface="DengXian" panose="02010600030101010101" pitchFamily="2" charset="-122"/>
              </a:rPr>
              <a:t>OCR</a:t>
            </a:r>
            <a:r>
              <a:rPr lang="zh-CN" altLang="en-US" sz="1400" dirty="0">
                <a:solidFill>
                  <a:schemeClr val="bg1"/>
                </a:solidFill>
                <a:latin typeface="DengXian" panose="02010600030101010101" pitchFamily="2" charset="-122"/>
                <a:ea typeface="DengXian" panose="02010600030101010101" pitchFamily="2" charset="-122"/>
              </a:rPr>
              <a:t>、分类和传统图像处理算法，检测节拍要求在</a:t>
            </a:r>
            <a:r>
              <a:rPr lang="en-US" altLang="zh-CN" sz="1400" dirty="0">
                <a:solidFill>
                  <a:schemeClr val="bg1"/>
                </a:solidFill>
                <a:latin typeface="DengXian" panose="02010600030101010101" pitchFamily="2" charset="-122"/>
                <a:ea typeface="DengXian" panose="02010600030101010101" pitchFamily="2" charset="-122"/>
              </a:rPr>
              <a:t>4</a:t>
            </a:r>
            <a:r>
              <a:rPr lang="zh-CN" altLang="en-US" sz="1400" dirty="0">
                <a:solidFill>
                  <a:schemeClr val="bg1"/>
                </a:solidFill>
                <a:latin typeface="DengXian" panose="02010600030101010101" pitchFamily="2" charset="-122"/>
                <a:ea typeface="DengXian" panose="02010600030101010101" pitchFamily="2" charset="-122"/>
              </a:rPr>
              <a:t>个</a:t>
            </a:r>
            <a:r>
              <a:rPr lang="en-US" altLang="zh-CN" sz="1400" dirty="0">
                <a:solidFill>
                  <a:schemeClr val="bg1"/>
                </a:solidFill>
                <a:latin typeface="DengXian" panose="02010600030101010101" pitchFamily="2" charset="-122"/>
                <a:ea typeface="DengXian" panose="02010600030101010101" pitchFamily="2" charset="-122"/>
              </a:rPr>
              <a:t>/6s</a:t>
            </a:r>
            <a:r>
              <a:rPr lang="zh-CN" altLang="en-US" sz="1400" dirty="0">
                <a:solidFill>
                  <a:schemeClr val="bg1"/>
                </a:solidFill>
                <a:latin typeface="DengXian" panose="02010600030101010101" pitchFamily="2" charset="-122"/>
                <a:ea typeface="DengXian" panose="02010600030101010101" pitchFamily="2" charset="-122"/>
              </a:rPr>
              <a:t>以上，且漏检率要求高。</a:t>
            </a:r>
          </a:p>
        </p:txBody>
      </p:sp>
      <p:sp>
        <p:nvSpPr>
          <p:cNvPr id="13" name="文本框 12">
            <a:extLst>
              <a:ext uri="{FF2B5EF4-FFF2-40B4-BE49-F238E27FC236}">
                <a16:creationId xmlns:a16="http://schemas.microsoft.com/office/drawing/2014/main" id="{9F2DBCB4-0A9D-482B-87D6-9E8F7FD1B411}"/>
              </a:ext>
            </a:extLst>
          </p:cNvPr>
          <p:cNvSpPr txBox="1"/>
          <p:nvPr/>
        </p:nvSpPr>
        <p:spPr>
          <a:xfrm>
            <a:off x="470627" y="1799905"/>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整体方案</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由思谋负责整个视觉系统的设计，包括：产品缺陷的打光、视觉硬件的选型、软件架构的设计和算法的实现，立讯负责检测机台的设计与组装，双方配合完成检测设备。</a:t>
            </a:r>
          </a:p>
        </p:txBody>
      </p:sp>
      <p:sp>
        <p:nvSpPr>
          <p:cNvPr id="15" name="文本框 14">
            <a:extLst>
              <a:ext uri="{FF2B5EF4-FFF2-40B4-BE49-F238E27FC236}">
                <a16:creationId xmlns:a16="http://schemas.microsoft.com/office/drawing/2014/main" id="{85A38C2A-543D-4ED0-8D76-1FF961E80E60}"/>
              </a:ext>
            </a:extLst>
          </p:cNvPr>
          <p:cNvSpPr txBox="1"/>
          <p:nvPr/>
        </p:nvSpPr>
        <p:spPr>
          <a:xfrm>
            <a:off x="194403" y="899998"/>
            <a:ext cx="11321570" cy="276999"/>
          </a:xfrm>
          <a:prstGeom prst="rect">
            <a:avLst/>
          </a:prstGeom>
          <a:noFill/>
        </p:spPr>
        <p:txBody>
          <a:bodyPr wrap="square" rtlCol="0">
            <a:spAutoFit/>
          </a:bodyPr>
          <a:lstStyle/>
          <a:p>
            <a:r>
              <a:rPr lang="en-US" altLang="zh-CN" sz="1200" dirty="0">
                <a:solidFill>
                  <a:srgbClr val="0070C0"/>
                </a:solidFill>
                <a:latin typeface="DengXian" panose="02010600030101010101" pitchFamily="2" charset="-122"/>
                <a:ea typeface="DengXian" panose="02010600030101010101" pitchFamily="2" charset="-122"/>
              </a:rPr>
              <a:t>CH14</a:t>
            </a:r>
            <a:r>
              <a:rPr lang="zh-CN" altLang="en-US" sz="1200" dirty="0">
                <a:solidFill>
                  <a:srgbClr val="0070C0"/>
                </a:solidFill>
                <a:latin typeface="DengXian" panose="02010600030101010101" pitchFamily="2" charset="-122"/>
                <a:ea typeface="DengXian" panose="02010600030101010101" pitchFamily="2" charset="-122"/>
              </a:rPr>
              <a:t>为耳机充电仓上的按钮开关，其质量直接影响到耳机的正常使用。现由人工眼睛观看缺陷，</a:t>
            </a:r>
            <a:r>
              <a:rPr lang="en-US" altLang="zh-CN" sz="1200" dirty="0">
                <a:solidFill>
                  <a:srgbClr val="0070C0"/>
                </a:solidFill>
                <a:latin typeface="DengXian" panose="02010600030101010101" pitchFamily="2" charset="-122"/>
                <a:ea typeface="DengXian" panose="02010600030101010101" pitchFamily="2" charset="-122"/>
              </a:rPr>
              <a:t>3</a:t>
            </a:r>
            <a:r>
              <a:rPr lang="zh-CN" altLang="en-US" sz="1200" dirty="0">
                <a:solidFill>
                  <a:srgbClr val="0070C0"/>
                </a:solidFill>
                <a:latin typeface="DengXian" panose="02010600030101010101" pitchFamily="2" charset="-122"/>
                <a:ea typeface="DengXian" panose="02010600030101010101" pitchFamily="2" charset="-122"/>
              </a:rPr>
              <a:t>人一组，避免漏看。</a:t>
            </a:r>
          </a:p>
        </p:txBody>
      </p:sp>
      <p:sp>
        <p:nvSpPr>
          <p:cNvPr id="16" name="矩形 15">
            <a:extLst>
              <a:ext uri="{FF2B5EF4-FFF2-40B4-BE49-F238E27FC236}">
                <a16:creationId xmlns:a16="http://schemas.microsoft.com/office/drawing/2014/main" id="{B903F450-06B0-3246-9A83-43BBA833919E}"/>
              </a:ext>
            </a:extLst>
          </p:cNvPr>
          <p:cNvSpPr/>
          <p:nvPr/>
        </p:nvSpPr>
        <p:spPr>
          <a:xfrm>
            <a:off x="9147088" y="1394743"/>
            <a:ext cx="2785954" cy="129600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人力取代</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原人工检测产品，需要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24</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班次。现采用全自动化读码，仅需要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17" name="矩形 16">
            <a:extLst>
              <a:ext uri="{FF2B5EF4-FFF2-40B4-BE49-F238E27FC236}">
                <a16:creationId xmlns:a16="http://schemas.microsoft.com/office/drawing/2014/main" id="{8826750C-DD0A-5143-9C19-A8E5393C4E78}"/>
              </a:ext>
            </a:extLst>
          </p:cNvPr>
          <p:cNvSpPr/>
          <p:nvPr/>
        </p:nvSpPr>
        <p:spPr>
          <a:xfrm>
            <a:off x="9147088" y="2837518"/>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效率提高</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原人工检测，每天检测量为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只。现采用全自动化设备进行检测，从准确率和效率均有极大的提高，预计单台设备每天最大检测量为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35k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a:t>
            </a:r>
          </a:p>
        </p:txBody>
      </p:sp>
      <p:sp>
        <p:nvSpPr>
          <p:cNvPr id="18" name="矩形 17">
            <a:extLst>
              <a:ext uri="{FF2B5EF4-FFF2-40B4-BE49-F238E27FC236}">
                <a16:creationId xmlns:a16="http://schemas.microsoft.com/office/drawing/2014/main" id="{88D8A3D3-293C-5C45-A422-4261C1130EFB}"/>
              </a:ext>
            </a:extLst>
          </p:cNvPr>
          <p:cNvSpPr/>
          <p:nvPr/>
        </p:nvSpPr>
        <p:spPr>
          <a:xfrm>
            <a:off x="9147088" y="4558833"/>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产能提升</a:t>
            </a:r>
            <a:endParaRPr lang="en-US" altLang="zh-CN" sz="2400" b="1" dirty="0">
              <a:solidFill>
                <a:srgbClr val="0070C0"/>
              </a:solidFill>
              <a:latin typeface="DengXian" panose="02010600030101010101" pitchFamily="2" charset="-122"/>
              <a:ea typeface="DengXian" panose="02010600030101010101" pitchFamily="2" charset="-122"/>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人工检测，效率较低，且质检人员短缺，客户目前只能关掉一般的产能。更换全自动化设备后，可以满足现最大产能的</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6</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倍。</a:t>
            </a:r>
          </a:p>
        </p:txBody>
      </p:sp>
      <p:pic>
        <p:nvPicPr>
          <p:cNvPr id="32" name="图片 31">
            <a:extLst>
              <a:ext uri="{FF2B5EF4-FFF2-40B4-BE49-F238E27FC236}">
                <a16:creationId xmlns:a16="http://schemas.microsoft.com/office/drawing/2014/main" id="{A251BE79-8CC9-EE40-8111-82091FB58F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7005" y="4697652"/>
            <a:ext cx="342900" cy="292100"/>
          </a:xfrm>
          <a:prstGeom prst="rect">
            <a:avLst/>
          </a:prstGeom>
        </p:spPr>
      </p:pic>
      <p:pic>
        <p:nvPicPr>
          <p:cNvPr id="33" name="图片 32">
            <a:extLst>
              <a:ext uri="{FF2B5EF4-FFF2-40B4-BE49-F238E27FC236}">
                <a16:creationId xmlns:a16="http://schemas.microsoft.com/office/drawing/2014/main" id="{70C1FC67-0665-7649-8770-F8AAF1734165}"/>
              </a:ext>
            </a:extLst>
          </p:cNvPr>
          <p:cNvPicPr>
            <a:picLocks noChangeAspect="1"/>
          </p:cNvPicPr>
          <p:nvPr/>
        </p:nvPicPr>
        <p:blipFill>
          <a:blip r:embed="rId5"/>
          <a:stretch>
            <a:fillRect/>
          </a:stretch>
        </p:blipFill>
        <p:spPr>
          <a:xfrm rot="1800000">
            <a:off x="9222482" y="2906966"/>
            <a:ext cx="390046" cy="418938"/>
          </a:xfrm>
          <a:prstGeom prst="rect">
            <a:avLst/>
          </a:prstGeom>
        </p:spPr>
      </p:pic>
      <p:pic>
        <p:nvPicPr>
          <p:cNvPr id="34" name="图片 33">
            <a:extLst>
              <a:ext uri="{FF2B5EF4-FFF2-40B4-BE49-F238E27FC236}">
                <a16:creationId xmlns:a16="http://schemas.microsoft.com/office/drawing/2014/main" id="{42161998-78B5-D04E-BA9B-4CE9D50831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7005" y="1615491"/>
            <a:ext cx="381000" cy="355600"/>
          </a:xfrm>
          <a:prstGeom prst="rect">
            <a:avLst/>
          </a:prstGeom>
        </p:spPr>
      </p:pic>
    </p:spTree>
    <p:extLst>
      <p:ext uri="{BB962C8B-B14F-4D97-AF65-F5344CB8AC3E}">
        <p14:creationId xmlns:p14="http://schemas.microsoft.com/office/powerpoint/2010/main" val="35282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案例三</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grpSp>
        <p:nvGrpSpPr>
          <p:cNvPr id="56" name="组合 55"/>
          <p:cNvGrpSpPr/>
          <p:nvPr/>
        </p:nvGrpSpPr>
        <p:grpSpPr>
          <a:xfrm>
            <a:off x="3614946" y="1284228"/>
            <a:ext cx="7941769" cy="2621069"/>
            <a:chOff x="3779724" y="2534285"/>
            <a:chExt cx="7941769" cy="2621069"/>
          </a:xfrm>
          <a:solidFill>
            <a:srgbClr val="0070C0"/>
          </a:solidFill>
        </p:grpSpPr>
        <p:sp>
          <p:nvSpPr>
            <p:cNvPr id="57" name="箭头: 上 3"/>
            <p:cNvSpPr/>
            <p:nvPr/>
          </p:nvSpPr>
          <p:spPr>
            <a:xfrm rot="5400000">
              <a:off x="4220366" y="3250672"/>
              <a:ext cx="283211" cy="1164496"/>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58" name="矩形 57"/>
            <p:cNvSpPr/>
            <p:nvPr/>
          </p:nvSpPr>
          <p:spPr>
            <a:xfrm>
              <a:off x="3890366" y="3403494"/>
              <a:ext cx="864897" cy="882649"/>
            </a:xfrm>
            <a:prstGeom prst="rect">
              <a:avLst/>
            </a:prstGeom>
            <a:grpFill/>
            <a:ln>
              <a:noFill/>
            </a:ln>
          </p:spPr>
          <p:txBody>
            <a:bodyPr anchor="ctr"/>
            <a:lstStyle/>
            <a:p>
              <a:pPr algn="ctr"/>
              <a:r>
                <a:rPr lang="en-US" altLang="zh-CN" sz="1200" dirty="0">
                  <a:solidFill>
                    <a:schemeClr val="bg1"/>
                  </a:solidFill>
                  <a:latin typeface="DengXian" panose="02010600030101010101" pitchFamily="2" charset="-122"/>
                  <a:ea typeface="DengXian" panose="02010600030101010101" pitchFamily="2" charset="-122"/>
                </a:rPr>
                <a:t>28</a:t>
              </a:r>
              <a:r>
                <a:rPr lang="zh-CN" altLang="en-US" sz="1200" dirty="0">
                  <a:solidFill>
                    <a:schemeClr val="bg1"/>
                  </a:solidFill>
                  <a:latin typeface="DengXian" panose="02010600030101010101" pitchFamily="2" charset="-122"/>
                  <a:ea typeface="DengXian" panose="02010600030101010101" pitchFamily="2" charset="-122"/>
                </a:rPr>
                <a:t>类缺陷</a:t>
              </a:r>
              <a:endParaRPr lang="en-US" altLang="zh-CN" sz="1200" dirty="0">
                <a:solidFill>
                  <a:schemeClr val="bg1"/>
                </a:solidFill>
                <a:latin typeface="DengXian" panose="02010600030101010101" pitchFamily="2" charset="-122"/>
                <a:ea typeface="DengXian" panose="02010600030101010101" pitchFamily="2" charset="-122"/>
              </a:endParaRPr>
            </a:p>
            <a:p>
              <a:pPr algn="ctr"/>
              <a:r>
                <a:rPr lang="zh-CN" altLang="en-US" sz="1600" dirty="0">
                  <a:solidFill>
                    <a:schemeClr val="bg1"/>
                  </a:solidFill>
                  <a:latin typeface="DengXian" panose="02010600030101010101" pitchFamily="2" charset="-122"/>
                  <a:ea typeface="DengXian" panose="02010600030101010101" pitchFamily="2" charset="-122"/>
                </a:rPr>
                <a:t>多任务</a:t>
              </a:r>
            </a:p>
          </p:txBody>
        </p:sp>
        <p:sp>
          <p:nvSpPr>
            <p:cNvPr id="59" name="矩形 58"/>
            <p:cNvSpPr/>
            <p:nvPr/>
          </p:nvSpPr>
          <p:spPr>
            <a:xfrm>
              <a:off x="10301779" y="3482806"/>
              <a:ext cx="1419714" cy="56785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检测结果</a:t>
              </a:r>
            </a:p>
          </p:txBody>
        </p:sp>
        <p:sp>
          <p:nvSpPr>
            <p:cNvPr id="60" name="箭头: 上 17"/>
            <p:cNvSpPr/>
            <p:nvPr/>
          </p:nvSpPr>
          <p:spPr>
            <a:xfrm rot="5400000">
              <a:off x="9533045" y="3293110"/>
              <a:ext cx="283211" cy="1011555"/>
            </a:xfrm>
            <a:prstGeom prst="upArrow">
              <a:avLst/>
            </a:prstGeom>
            <a:grpFill/>
            <a:ln>
              <a:noFill/>
            </a:ln>
          </p:spPr>
          <p:txBody>
            <a:bodyPr anchor="ctr"/>
            <a:lstStyle/>
            <a:p>
              <a:pPr algn="ctr"/>
              <a:endParaRPr lang="zh-CN" sz="3000">
                <a:solidFill>
                  <a:schemeClr val="lt1"/>
                </a:solidFill>
                <a:latin typeface="+mj-lt"/>
                <a:ea typeface="黑体" panose="02010609060101010101" pitchFamily="49" charset="-122"/>
              </a:endParaRPr>
            </a:p>
          </p:txBody>
        </p:sp>
        <p:sp>
          <p:nvSpPr>
            <p:cNvPr id="61" name="矩形 60"/>
            <p:cNvSpPr/>
            <p:nvPr/>
          </p:nvSpPr>
          <p:spPr>
            <a:xfrm>
              <a:off x="9290224" y="3452566"/>
              <a:ext cx="689611" cy="74612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模型输出</a:t>
              </a:r>
            </a:p>
          </p:txBody>
        </p:sp>
        <p:sp>
          <p:nvSpPr>
            <p:cNvPr id="63" name="箭头: 上 17"/>
            <p:cNvSpPr/>
            <p:nvPr/>
          </p:nvSpPr>
          <p:spPr>
            <a:xfrm rot="5400000">
              <a:off x="7674873" y="3227419"/>
              <a:ext cx="283211" cy="1101638"/>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64" name="矩形 62"/>
            <p:cNvSpPr/>
            <p:nvPr/>
          </p:nvSpPr>
          <p:spPr>
            <a:xfrm>
              <a:off x="7354784" y="3490429"/>
              <a:ext cx="823779" cy="554051"/>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后处理</a:t>
              </a:r>
            </a:p>
          </p:txBody>
        </p:sp>
        <p:sp>
          <p:nvSpPr>
            <p:cNvPr id="65" name="矩形 84"/>
            <p:cNvSpPr/>
            <p:nvPr/>
          </p:nvSpPr>
          <p:spPr>
            <a:xfrm>
              <a:off x="8446040" y="2534285"/>
              <a:ext cx="654685" cy="2621069"/>
            </a:xfrm>
            <a:prstGeom prst="rect">
              <a:avLst/>
            </a:prstGeom>
            <a:grpFill/>
            <a:ln>
              <a:noFill/>
            </a:ln>
          </p:spPr>
          <p:txBody>
            <a:bodyPr anchor="ctr"/>
            <a:lstStyle/>
            <a:p>
              <a:pPr algn="ctr"/>
              <a:r>
                <a:rPr lang="zh-CN" altLang="en-US" sz="2000" dirty="0">
                  <a:solidFill>
                    <a:schemeClr val="bg1"/>
                  </a:solidFill>
                  <a:latin typeface="+mj-lt"/>
                  <a:ea typeface="DengXian" panose="02010600030101010101" pitchFamily="2" charset="-122"/>
                </a:rPr>
                <a:t>结果集成</a:t>
              </a:r>
            </a:p>
          </p:txBody>
        </p:sp>
      </p:grpSp>
      <p:sp>
        <p:nvSpPr>
          <p:cNvPr id="73" name="右大括号 72"/>
          <p:cNvSpPr/>
          <p:nvPr/>
        </p:nvSpPr>
        <p:spPr>
          <a:xfrm>
            <a:off x="2871216" y="1328928"/>
            <a:ext cx="602861" cy="4053840"/>
          </a:xfrm>
          <a:prstGeom prst="rightBrace">
            <a:avLst>
              <a:gd name="adj1" fmla="val 0"/>
              <a:gd name="adj2" fmla="val 30750"/>
            </a:avLst>
          </a:prstGeom>
          <a:ln w="381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mj-lt"/>
            </a:endParaRPr>
          </a:p>
        </p:txBody>
      </p:sp>
      <p:grpSp>
        <p:nvGrpSpPr>
          <p:cNvPr id="2" name="组合 1">
            <a:extLst>
              <a:ext uri="{FF2B5EF4-FFF2-40B4-BE49-F238E27FC236}">
                <a16:creationId xmlns:a16="http://schemas.microsoft.com/office/drawing/2014/main" id="{32356FAE-743A-4BD9-BF94-9E115904D9B5}"/>
              </a:ext>
            </a:extLst>
          </p:cNvPr>
          <p:cNvGrpSpPr/>
          <p:nvPr/>
        </p:nvGrpSpPr>
        <p:grpSpPr>
          <a:xfrm>
            <a:off x="413867" y="1143000"/>
            <a:ext cx="2316480" cy="4572000"/>
            <a:chOff x="396240" y="1109473"/>
            <a:chExt cx="2316480" cy="4572000"/>
          </a:xfrm>
        </p:grpSpPr>
        <p:grpSp>
          <p:nvGrpSpPr>
            <p:cNvPr id="51" name="组合 50"/>
            <p:cNvGrpSpPr/>
            <p:nvPr/>
          </p:nvGrpSpPr>
          <p:grpSpPr>
            <a:xfrm>
              <a:off x="525490" y="1184035"/>
              <a:ext cx="2119518" cy="4361610"/>
              <a:chOff x="525490" y="1184035"/>
              <a:chExt cx="2119518" cy="436161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490" y="1184036"/>
                <a:ext cx="2115040" cy="1505068"/>
              </a:xfrm>
              <a:prstGeom prst="rect">
                <a:avLst/>
              </a:prstGeom>
              <a:ln w="19050">
                <a:noFill/>
              </a:ln>
            </p:spPr>
          </p:pic>
          <p:sp>
            <p:nvSpPr>
              <p:cNvPr id="3" name="矩形 2"/>
              <p:cNvSpPr/>
              <p:nvPr/>
            </p:nvSpPr>
            <p:spPr>
              <a:xfrm>
                <a:off x="525490" y="1184035"/>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nvGrpSpPr>
              <p:cNvPr id="48" name="组合 47"/>
              <p:cNvGrpSpPr/>
              <p:nvPr/>
            </p:nvGrpSpPr>
            <p:grpSpPr>
              <a:xfrm>
                <a:off x="525490" y="2858942"/>
                <a:ext cx="2115040" cy="1505068"/>
                <a:chOff x="2798335" y="1184036"/>
                <a:chExt cx="2115040" cy="1505068"/>
              </a:xfrm>
            </p:grpSpPr>
            <p:pic>
              <p:nvPicPr>
                <p:cNvPr id="32" name="图片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335" y="1184036"/>
                  <a:ext cx="2115040" cy="1505068"/>
                </a:xfrm>
                <a:prstGeom prst="rect">
                  <a:avLst/>
                </a:prstGeom>
              </p:spPr>
            </p:pic>
            <p:sp>
              <p:nvSpPr>
                <p:cNvPr id="35" name="矩形 34"/>
                <p:cNvSpPr/>
                <p:nvPr/>
              </p:nvSpPr>
              <p:spPr>
                <a:xfrm>
                  <a:off x="2798335" y="1184036"/>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49" name="组合 48"/>
              <p:cNvGrpSpPr/>
              <p:nvPr/>
            </p:nvGrpSpPr>
            <p:grpSpPr>
              <a:xfrm>
                <a:off x="525490" y="4430724"/>
                <a:ext cx="2113574" cy="567340"/>
                <a:chOff x="602202" y="2779364"/>
                <a:chExt cx="1961616" cy="567340"/>
              </a:xfrm>
            </p:grpSpPr>
            <p:pic>
              <p:nvPicPr>
                <p:cNvPr id="33" name="图片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203" y="2783004"/>
                  <a:ext cx="1961615" cy="563700"/>
                </a:xfrm>
                <a:prstGeom prst="rect">
                  <a:avLst/>
                </a:prstGeom>
              </p:spPr>
            </p:pic>
            <p:sp>
              <p:nvSpPr>
                <p:cNvPr id="36" name="矩形 35"/>
                <p:cNvSpPr/>
                <p:nvPr/>
              </p:nvSpPr>
              <p:spPr>
                <a:xfrm>
                  <a:off x="602202" y="2779364"/>
                  <a:ext cx="1961615" cy="5637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50" name="组合 49"/>
              <p:cNvGrpSpPr/>
              <p:nvPr/>
            </p:nvGrpSpPr>
            <p:grpSpPr>
              <a:xfrm>
                <a:off x="689046" y="5155844"/>
                <a:ext cx="1786459" cy="389801"/>
                <a:chOff x="2989624" y="2869844"/>
                <a:chExt cx="1786459" cy="389801"/>
              </a:xfrm>
            </p:grpSpPr>
            <p:pic>
              <p:nvPicPr>
                <p:cNvPr id="34" name="图片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flipV="1">
                  <a:off x="2989625" y="2870062"/>
                  <a:ext cx="1786458" cy="389582"/>
                </a:xfrm>
                <a:prstGeom prst="rect">
                  <a:avLst/>
                </a:prstGeom>
              </p:spPr>
            </p:pic>
            <p:sp>
              <p:nvSpPr>
                <p:cNvPr id="37" name="矩形 36"/>
                <p:cNvSpPr/>
                <p:nvPr/>
              </p:nvSpPr>
              <p:spPr>
                <a:xfrm>
                  <a:off x="2989624" y="2869844"/>
                  <a:ext cx="1786459" cy="3898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45" name="文本框 44"/>
              <p:cNvSpPr txBox="1"/>
              <p:nvPr/>
            </p:nvSpPr>
            <p:spPr>
              <a:xfrm rot="19395699">
                <a:off x="667738" y="2029367"/>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sp>
            <p:nvSpPr>
              <p:cNvPr id="46" name="文本框 45"/>
              <p:cNvSpPr txBox="1"/>
              <p:nvPr/>
            </p:nvSpPr>
            <p:spPr>
              <a:xfrm rot="19395699">
                <a:off x="676250" y="3172334"/>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grpSp>
        <p:sp>
          <p:nvSpPr>
            <p:cNvPr id="74" name="矩形 73"/>
            <p:cNvSpPr/>
            <p:nvPr/>
          </p:nvSpPr>
          <p:spPr>
            <a:xfrm>
              <a:off x="396240" y="1109473"/>
              <a:ext cx="2316480" cy="4572000"/>
            </a:xfrm>
            <a:prstGeom prst="rect">
              <a:avLst/>
            </a:prstGeom>
            <a:noFill/>
            <a:ln w="38100">
              <a:solidFill>
                <a:srgbClr val="0070C0"/>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mj-lt"/>
              </a:endParaRPr>
            </a:p>
          </p:txBody>
        </p:sp>
      </p:grpSp>
      <p:grpSp>
        <p:nvGrpSpPr>
          <p:cNvPr id="75" name="组合 74"/>
          <p:cNvGrpSpPr/>
          <p:nvPr/>
        </p:nvGrpSpPr>
        <p:grpSpPr>
          <a:xfrm>
            <a:off x="7709026" y="4472990"/>
            <a:ext cx="3847689" cy="1234450"/>
            <a:chOff x="9746" y="6198"/>
            <a:chExt cx="8940" cy="4073"/>
          </a:xfrm>
          <a:solidFill>
            <a:srgbClr val="F2F2F2">
              <a:alpha val="40000"/>
            </a:srgbClr>
          </a:solidFill>
        </p:grpSpPr>
        <p:sp>
          <p:nvSpPr>
            <p:cNvPr id="76" name="Rectangle 62"/>
            <p:cNvSpPr/>
            <p:nvPr/>
          </p:nvSpPr>
          <p:spPr bwMode="gray">
            <a:xfrm>
              <a:off x="9746" y="6198"/>
              <a:ext cx="8940" cy="4073"/>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sz="1100" b="1"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77" name="TextBox 78"/>
            <p:cNvSpPr txBox="1"/>
            <p:nvPr/>
          </p:nvSpPr>
          <p:spPr>
            <a:xfrm>
              <a:off x="10184" y="6868"/>
              <a:ext cx="8106" cy="2336"/>
            </a:xfrm>
            <a:prstGeom prst="rect">
              <a:avLst/>
            </a:prstGeom>
            <a:noFill/>
          </p:spPr>
          <p:txBody>
            <a:bodyPr wrap="square" lIns="0" tIns="0" rIns="0" bIns="0" rtlCol="0">
              <a:spAutoFit/>
            </a:bodyPr>
            <a:lstStyle/>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检出率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&gt;= 99.0%  </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误杀率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&lt;= 1%</a:t>
              </a:r>
            </a:p>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处理速度&lt;=0.5秒/片，每日每产线处理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3</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5000+</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a:p>
              <a:pPr fontAlgn="base">
                <a:spcBef>
                  <a:spcPts val="600"/>
                </a:spcBef>
                <a:spcAft>
                  <a:spcPct val="0"/>
                </a:spcAft>
                <a:buClr>
                  <a:srgbClr val="F0AB00"/>
                </a:buClr>
                <a:buSzPct val="100000"/>
              </a:pPr>
              <a:r>
                <a:rPr lang="zh-CN" altLang="en-US" sz="1200" b="1" dirty="0">
                  <a:solidFill>
                    <a:srgbClr val="0070C0"/>
                  </a:solidFill>
                  <a:latin typeface="DengXian" panose="02010600030101010101" pitchFamily="2" charset="-122"/>
                  <a:ea typeface="DengXian" panose="02010600030101010101" pitchFamily="2" charset="-122"/>
                </a:rPr>
                <a:t>实现AI全检，人力成本减少95%</a:t>
              </a:r>
            </a:p>
          </p:txBody>
        </p:sp>
      </p:grpSp>
      <p:sp>
        <p:nvSpPr>
          <p:cNvPr id="78" name="AutoShape 44">
            <a:extLst>
              <a:ext uri="{FF2B5EF4-FFF2-40B4-BE49-F238E27FC236}">
                <a16:creationId xmlns:a16="http://schemas.microsoft.com/office/drawing/2014/main" id="{8BBF0102-F624-4A31-BECE-9D5E70C3AE4E}"/>
              </a:ext>
            </a:extLst>
          </p:cNvPr>
          <p:cNvSpPr>
            <a:spLocks noChangeArrowheads="1"/>
          </p:cNvSpPr>
          <p:nvPr/>
        </p:nvSpPr>
        <p:spPr bwMode="auto">
          <a:xfrm>
            <a:off x="7712903" y="4023379"/>
            <a:ext cx="3843811" cy="454822"/>
          </a:xfrm>
          <a:prstGeom prst="round2SameRect">
            <a:avLst>
              <a:gd name="adj1" fmla="val 0"/>
              <a:gd name="adj2" fmla="val 0"/>
            </a:avLst>
          </a:prstGeom>
          <a:solidFill>
            <a:srgbClr val="0070C0">
              <a:alpha val="70000"/>
            </a:srgbClr>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客户收益 </a:t>
            </a:r>
          </a:p>
        </p:txBody>
      </p:sp>
      <p:grpSp>
        <p:nvGrpSpPr>
          <p:cNvPr id="79" name="组合 78"/>
          <p:cNvGrpSpPr/>
          <p:nvPr/>
        </p:nvGrpSpPr>
        <p:grpSpPr>
          <a:xfrm>
            <a:off x="3613970" y="4472990"/>
            <a:ext cx="3830903" cy="1242010"/>
            <a:chOff x="513" y="6198"/>
            <a:chExt cx="8940" cy="2520"/>
          </a:xfrm>
          <a:solidFill>
            <a:srgbClr val="F2F2F2">
              <a:alpha val="40000"/>
            </a:srgbClr>
          </a:solidFill>
        </p:grpSpPr>
        <p:sp>
          <p:nvSpPr>
            <p:cNvPr id="80" name="Rectangle 56"/>
            <p:cNvSpPr/>
            <p:nvPr/>
          </p:nvSpPr>
          <p:spPr bwMode="gray">
            <a:xfrm>
              <a:off x="513" y="6198"/>
              <a:ext cx="8940" cy="2520"/>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81" name="TextBox 76"/>
            <p:cNvSpPr txBox="1"/>
            <p:nvPr/>
          </p:nvSpPr>
          <p:spPr>
            <a:xfrm>
              <a:off x="837" y="6479"/>
              <a:ext cx="8291" cy="1629"/>
            </a:xfrm>
            <a:prstGeom prst="rect">
              <a:avLst/>
            </a:prstGeom>
            <a:noFill/>
          </p:spPr>
          <p:txBody>
            <a:bodyPr wrap="square" lIns="0" tIns="0" rIns="0" bIns="0" rtlCol="0">
              <a:spAutoFit/>
            </a:bodyPr>
            <a:lstStyle/>
            <a:p>
              <a:pPr algn="just" fontAlgn="base">
                <a:lnSpc>
                  <a:spcPct val="150000"/>
                </a:lnSpc>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先将缺陷按照检测区域，划分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5</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个工位，利用</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ViMo</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的</a:t>
              </a:r>
              <a:r>
                <a:rPr 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分类</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和分割等模块构建多个模型，并利用速度调优，达到产线检测速度要求。</a:t>
              </a:r>
              <a:endParaRPr lang="en-US" sz="1200" dirty="0">
                <a:solidFill>
                  <a:schemeClr val="tx1">
                    <a:lumMod val="75000"/>
                    <a:lumOff val="25000"/>
                  </a:schemeClr>
                </a:solidFill>
                <a:latin typeface="DengXian" panose="02010600030101010101" pitchFamily="2" charset="-122"/>
                <a:ea typeface="DengXian" panose="02010600030101010101" pitchFamily="2" charset="-122"/>
              </a:endParaRPr>
            </a:p>
          </p:txBody>
        </p:sp>
      </p:grpSp>
      <p:sp>
        <p:nvSpPr>
          <p:cNvPr id="82" name="AutoShape 44">
            <a:extLst>
              <a:ext uri="{FF2B5EF4-FFF2-40B4-BE49-F238E27FC236}">
                <a16:creationId xmlns:a16="http://schemas.microsoft.com/office/drawing/2014/main" id="{BFD2EEE2-6BE8-42CD-A720-48E3BD01C675}"/>
              </a:ext>
            </a:extLst>
          </p:cNvPr>
          <p:cNvSpPr>
            <a:spLocks noChangeArrowheads="1"/>
          </p:cNvSpPr>
          <p:nvPr/>
        </p:nvSpPr>
        <p:spPr bwMode="auto">
          <a:xfrm>
            <a:off x="3618171" y="4023379"/>
            <a:ext cx="3826702" cy="454822"/>
          </a:xfrm>
          <a:prstGeom prst="round2SameRect">
            <a:avLst>
              <a:gd name="adj1" fmla="val 0"/>
              <a:gd name="adj2" fmla="val 0"/>
            </a:avLst>
          </a:prstGeom>
          <a:solidFill>
            <a:srgbClr val="0070C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解决方案</a:t>
            </a:r>
          </a:p>
        </p:txBody>
      </p:sp>
      <p:pic>
        <p:nvPicPr>
          <p:cNvPr id="98" name="Picture 2" descr="https://timgsa.baidu.com/timg?image&amp;quality=80&amp;size=b9999_10000&amp;sec=1605448643939&amp;di=e0e0be6dbc1da19e0e47f450fde7bb45&amp;imgtype=0&amp;src=http%3A%2F%2Fradars.ie.ac.cn%2FfileLDXB%2Fjournal%2Farticle%2Fldxb%2F2019%2F4%2FPIC%2FR19039-1.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90085" y="1848259"/>
            <a:ext cx="2126570" cy="1466213"/>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32BD10C6-FB98-40A6-B526-0B616430F4E4}"/>
              </a:ext>
            </a:extLst>
          </p:cNvPr>
          <p:cNvSpPr txBox="1"/>
          <p:nvPr/>
        </p:nvSpPr>
        <p:spPr>
          <a:xfrm rot="19395699">
            <a:off x="782266" y="4158102"/>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pic>
        <p:nvPicPr>
          <p:cNvPr id="5" name="图片 4">
            <a:extLst>
              <a:ext uri="{FF2B5EF4-FFF2-40B4-BE49-F238E27FC236}">
                <a16:creationId xmlns:a16="http://schemas.microsoft.com/office/drawing/2014/main" id="{FD9B3AC8-6C81-0D41-A5AB-98A815DCD1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151" y="4130812"/>
            <a:ext cx="283413" cy="239811"/>
          </a:xfrm>
          <a:prstGeom prst="rect">
            <a:avLst/>
          </a:prstGeom>
        </p:spPr>
      </p:pic>
      <p:pic>
        <p:nvPicPr>
          <p:cNvPr id="6" name="图片 5">
            <a:extLst>
              <a:ext uri="{FF2B5EF4-FFF2-40B4-BE49-F238E27FC236}">
                <a16:creationId xmlns:a16="http://schemas.microsoft.com/office/drawing/2014/main" id="{F93C6B6F-D9E6-E441-815A-5A6AE8BCD9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37787" y="4050749"/>
            <a:ext cx="304800" cy="355600"/>
          </a:xfrm>
          <a:prstGeom prst="rect">
            <a:avLst/>
          </a:prstGeom>
        </p:spPr>
      </p:pic>
    </p:spTree>
    <p:extLst>
      <p:ext uri="{BB962C8B-B14F-4D97-AF65-F5344CB8AC3E}">
        <p14:creationId xmlns:p14="http://schemas.microsoft.com/office/powerpoint/2010/main" val="5165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案例四</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无线充电线圈外观瑕疵检测</a:t>
            </a:r>
          </a:p>
        </p:txBody>
      </p:sp>
      <p:pic>
        <p:nvPicPr>
          <p:cNvPr id="19" name="图片 18"/>
          <p:cNvPicPr>
            <a:picLocks noChangeAspect="1"/>
          </p:cNvPicPr>
          <p:nvPr/>
        </p:nvPicPr>
        <p:blipFill rotWithShape="1">
          <a:blip r:embed="rId2" cstate="email">
            <a:extLst>
              <a:ext uri="{28A0092B-C50C-407E-A947-70E740481C1C}">
                <a14:useLocalDpi xmlns:a14="http://schemas.microsoft.com/office/drawing/2010/main"/>
              </a:ext>
            </a:extLst>
          </a:blip>
          <a:srcRect r="3484"/>
          <a:stretch/>
        </p:blipFill>
        <p:spPr>
          <a:xfrm>
            <a:off x="1" y="899999"/>
            <a:ext cx="8913182" cy="5258171"/>
          </a:xfrm>
          <a:prstGeom prst="rect">
            <a:avLst/>
          </a:prstGeom>
          <a:noFill/>
          <a:effectLst/>
        </p:spPr>
      </p:pic>
      <p:sp>
        <p:nvSpPr>
          <p:cNvPr id="4" name="上箭头 3"/>
          <p:cNvSpPr/>
          <p:nvPr/>
        </p:nvSpPr>
        <p:spPr>
          <a:xfrm>
            <a:off x="2830195" y="4288359"/>
            <a:ext cx="247650" cy="105727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38" name="矩形 37">
            <a:extLst>
              <a:ext uri="{FF2B5EF4-FFF2-40B4-BE49-F238E27FC236}">
                <a16:creationId xmlns:a16="http://schemas.microsoft.com/office/drawing/2014/main" id="{D7DEA4CF-32F6-CA4D-BC5A-7147671793F3}"/>
              </a:ext>
            </a:extLst>
          </p:cNvPr>
          <p:cNvSpPr/>
          <p:nvPr/>
        </p:nvSpPr>
        <p:spPr>
          <a:xfrm>
            <a:off x="0" y="899999"/>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A9270A17-4AE7-0346-ADEE-22FE6CE9358B}"/>
              </a:ext>
            </a:extLst>
          </p:cNvPr>
          <p:cNvSpPr/>
          <p:nvPr/>
        </p:nvSpPr>
        <p:spPr>
          <a:xfrm>
            <a:off x="8913182" y="900000"/>
            <a:ext cx="3278818"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64B6FB53-1F3A-704B-A87E-BC7E2C5CB4D6}"/>
              </a:ext>
            </a:extLst>
          </p:cNvPr>
          <p:cNvSpPr txBox="1"/>
          <p:nvPr/>
        </p:nvSpPr>
        <p:spPr>
          <a:xfrm>
            <a:off x="470627" y="1932430"/>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首次在新一代iPhone产品生产上采用AI检测技术</a:t>
            </a:r>
          </a:p>
        </p:txBody>
      </p:sp>
      <p:sp>
        <p:nvSpPr>
          <p:cNvPr id="26" name="文本框 25">
            <a:extLst>
              <a:ext uri="{FF2B5EF4-FFF2-40B4-BE49-F238E27FC236}">
                <a16:creationId xmlns:a16="http://schemas.microsoft.com/office/drawing/2014/main" id="{A0031DFA-93C5-7A4A-9B6F-A7D58CF5654C}"/>
              </a:ext>
            </a:extLst>
          </p:cNvPr>
          <p:cNvSpPr txBox="1"/>
          <p:nvPr/>
        </p:nvSpPr>
        <p:spPr>
          <a:xfrm>
            <a:off x="470627" y="3703839"/>
            <a:ext cx="3744381" cy="1169038"/>
          </a:xfrm>
          <a:prstGeom prst="rect">
            <a:avLst/>
          </a:prstGeom>
          <a:noFill/>
        </p:spPr>
        <p:txBody>
          <a:bodyPr wrap="square" rtlCol="0">
            <a:spAutoFit/>
          </a:bodyPr>
          <a:lstStyle/>
          <a:p>
            <a:pPr algn="just"/>
            <a:r>
              <a:rPr lang="en-US" altLang="zh-CN" sz="3000" b="1" dirty="0">
                <a:solidFill>
                  <a:srgbClr val="FFC000"/>
                </a:solidFill>
                <a:latin typeface="DengXian" panose="02010600030101010101" pitchFamily="2" charset="-122"/>
                <a:ea typeface="DengXian" panose="02010600030101010101" pitchFamily="2" charset="-122"/>
              </a:rPr>
              <a:t>25</a:t>
            </a:r>
            <a:r>
              <a:rPr lang="zh-CN" altLang="en-US" sz="3000" b="1" dirty="0">
                <a:solidFill>
                  <a:srgbClr val="FFC000"/>
                </a:solidFill>
                <a:latin typeface="DengXian" panose="02010600030101010101" pitchFamily="2" charset="-122"/>
                <a:ea typeface="DengXian" panose="02010600030101010101" pitchFamily="2" charset="-122"/>
              </a:rPr>
              <a:t>种缺陷</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设计了全套的视觉方案，涵盖整个产品的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25</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种缺陷</a:t>
            </a:r>
          </a:p>
        </p:txBody>
      </p:sp>
      <p:sp>
        <p:nvSpPr>
          <p:cNvPr id="27" name="矩形 26">
            <a:extLst>
              <a:ext uri="{FF2B5EF4-FFF2-40B4-BE49-F238E27FC236}">
                <a16:creationId xmlns:a16="http://schemas.microsoft.com/office/drawing/2014/main" id="{0FE8B572-3A8B-6D4D-B26E-6DD3EFA173B8}"/>
              </a:ext>
            </a:extLst>
          </p:cNvPr>
          <p:cNvSpPr/>
          <p:nvPr/>
        </p:nvSpPr>
        <p:spPr>
          <a:xfrm>
            <a:off x="9086521" y="1423355"/>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1300 Uph</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与整条产线无缝对接，完全承载产线的产能</a:t>
            </a:r>
          </a:p>
        </p:txBody>
      </p:sp>
      <p:sp>
        <p:nvSpPr>
          <p:cNvPr id="28" name="矩形 27">
            <a:extLst>
              <a:ext uri="{FF2B5EF4-FFF2-40B4-BE49-F238E27FC236}">
                <a16:creationId xmlns:a16="http://schemas.microsoft.com/office/drawing/2014/main" id="{7376D59A-78BF-F245-8068-4F1F9955E72D}"/>
              </a:ext>
            </a:extLst>
          </p:cNvPr>
          <p:cNvSpPr/>
          <p:nvPr/>
        </p:nvSpPr>
        <p:spPr>
          <a:xfrm>
            <a:off x="9086521" y="285257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取代人力</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更稳定的检测，取代</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30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个目检员工</a:t>
            </a:r>
          </a:p>
        </p:txBody>
      </p:sp>
      <p:sp>
        <p:nvSpPr>
          <p:cNvPr id="29" name="矩形 28">
            <a:extLst>
              <a:ext uri="{FF2B5EF4-FFF2-40B4-BE49-F238E27FC236}">
                <a16:creationId xmlns:a16="http://schemas.microsoft.com/office/drawing/2014/main" id="{228B251B-9CE1-204F-93DD-F40508E5E594}"/>
              </a:ext>
            </a:extLst>
          </p:cNvPr>
          <p:cNvSpPr/>
          <p:nvPr/>
        </p:nvSpPr>
        <p:spPr>
          <a:xfrm>
            <a:off x="9086521" y="427866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DengXian" panose="02010600030101010101" pitchFamily="2" charset="-122"/>
                <a:ea typeface="DengXian" panose="02010600030101010101" pitchFamily="2" charset="-122"/>
              </a:rPr>
              <a:t>      </a:t>
            </a:r>
            <a:r>
              <a:rPr lang="en-US" altLang="zh-CN" sz="2400" b="1" dirty="0">
                <a:solidFill>
                  <a:srgbClr val="0070C0"/>
                </a:solidFill>
                <a:latin typeface="DengXian" panose="02010600030101010101" pitchFamily="2" charset="-122"/>
                <a:ea typeface="DengXian" panose="02010600030101010101" pitchFamily="2" charset="-122"/>
              </a:rPr>
              <a:t>99.5% </a:t>
            </a:r>
            <a:r>
              <a:rPr lang="zh-CN" altLang="en-US" sz="2400" b="1" dirty="0">
                <a:solidFill>
                  <a:srgbClr val="0070C0"/>
                </a:solidFill>
                <a:latin typeface="DengXian" panose="02010600030101010101" pitchFamily="2" charset="-122"/>
                <a:ea typeface="DengXian" panose="02010600030101010101" pitchFamily="2" charset="-122"/>
              </a:rPr>
              <a:t>准确率</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在</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25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种缺陷检测的情况下，实现</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99.5%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的准确率，重大缺陷漏检率为</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0</a:t>
            </a:r>
          </a:p>
        </p:txBody>
      </p:sp>
      <p:pic>
        <p:nvPicPr>
          <p:cNvPr id="39" name="图片 38">
            <a:extLst>
              <a:ext uri="{FF2B5EF4-FFF2-40B4-BE49-F238E27FC236}">
                <a16:creationId xmlns:a16="http://schemas.microsoft.com/office/drawing/2014/main" id="{98E94B4F-5339-B645-BF42-B906A589CE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5548" y="1667156"/>
            <a:ext cx="342900" cy="292100"/>
          </a:xfrm>
          <a:prstGeom prst="rect">
            <a:avLst/>
          </a:prstGeom>
        </p:spPr>
      </p:pic>
      <p:pic>
        <p:nvPicPr>
          <p:cNvPr id="41" name="图片 40">
            <a:extLst>
              <a:ext uri="{FF2B5EF4-FFF2-40B4-BE49-F238E27FC236}">
                <a16:creationId xmlns:a16="http://schemas.microsoft.com/office/drawing/2014/main" id="{2CE3597C-7D1B-1748-93B9-6B7106B82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87043" y="3114697"/>
            <a:ext cx="381000" cy="355600"/>
          </a:xfrm>
          <a:prstGeom prst="rect">
            <a:avLst/>
          </a:prstGeom>
        </p:spPr>
      </p:pic>
      <p:pic>
        <p:nvPicPr>
          <p:cNvPr id="8" name="图片 7">
            <a:extLst>
              <a:ext uri="{FF2B5EF4-FFF2-40B4-BE49-F238E27FC236}">
                <a16:creationId xmlns:a16="http://schemas.microsoft.com/office/drawing/2014/main" id="{20B28382-75D5-3148-9D04-05D0B50145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9198" y="4441286"/>
            <a:ext cx="355600" cy="355600"/>
          </a:xfrm>
          <a:prstGeom prst="rect">
            <a:avLst/>
          </a:prstGeom>
        </p:spPr>
      </p:pic>
    </p:spTree>
    <p:extLst>
      <p:ext uri="{BB962C8B-B14F-4D97-AF65-F5344CB8AC3E}">
        <p14:creationId xmlns:p14="http://schemas.microsoft.com/office/powerpoint/2010/main" val="10262470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899122"/>
            <a:ext cx="8800158" cy="5257254"/>
            <a:chOff x="0" y="1487"/>
            <a:chExt cx="14101" cy="8424"/>
          </a:xfrm>
        </p:grpSpPr>
        <p:grpSp>
          <p:nvGrpSpPr>
            <p:cNvPr id="10" name="组合 9"/>
            <p:cNvGrpSpPr/>
            <p:nvPr/>
          </p:nvGrpSpPr>
          <p:grpSpPr>
            <a:xfrm>
              <a:off x="0" y="1487"/>
              <a:ext cx="14101" cy="8424"/>
              <a:chOff x="0" y="1487"/>
              <a:chExt cx="14101" cy="8424"/>
            </a:xfrm>
          </p:grpSpPr>
          <p:pic>
            <p:nvPicPr>
              <p:cNvPr id="11" name="图片 10" descr="FixtureBlue1-36_L1"/>
              <p:cNvPicPr>
                <a:picLocks noChangeAspect="1"/>
              </p:cNvPicPr>
              <p:nvPr>
                <p:custDataLst>
                  <p:tags r:id="rId1"/>
                </p:custDataLst>
              </p:nvPr>
            </p:nvPicPr>
            <p:blipFill>
              <a:blip r:embed="rId3" cstate="email">
                <a:extLst>
                  <a:ext uri="{28A0092B-C50C-407E-A947-70E740481C1C}">
                    <a14:useLocalDpi xmlns:a14="http://schemas.microsoft.com/office/drawing/2010/main"/>
                  </a:ext>
                </a:extLst>
              </a:blip>
              <a:stretch>
                <a:fillRect/>
              </a:stretch>
            </p:blipFill>
            <p:spPr>
              <a:xfrm>
                <a:off x="8535" y="3783"/>
                <a:ext cx="5566" cy="6128"/>
              </a:xfrm>
              <a:prstGeom prst="rect">
                <a:avLst/>
              </a:prstGeom>
            </p:spPr>
          </p:pic>
          <p:pic>
            <p:nvPicPr>
              <p:cNvPr id="9" name="图片 1"/>
              <p:cNvPicPr>
                <a:picLocks noChangeAspect="1" noChangeArrowheads="1"/>
              </p:cNvPicPr>
              <p:nvPr/>
            </p:nvPicPr>
            <p:blipFill>
              <a:blip r:embed="rId4" cstate="email">
                <a:alphaModFix/>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a:ext>
                </a:extLst>
              </a:blip>
              <a:srcRect/>
              <a:stretch>
                <a:fillRect/>
              </a:stretch>
            </p:blipFill>
            <p:spPr>
              <a:xfrm>
                <a:off x="8116" y="1487"/>
                <a:ext cx="5985" cy="2296"/>
              </a:xfrm>
              <a:prstGeom prst="rect">
                <a:avLst/>
              </a:prstGeom>
              <a:noFill/>
              <a:ln>
                <a:noFill/>
              </a:ln>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7"/>
                <a:ext cx="8701" cy="8423"/>
              </a:xfrm>
              <a:prstGeom prst="rect">
                <a:avLst/>
              </a:prstGeom>
            </p:spPr>
          </p:pic>
        </p:grpSp>
        <p:sp>
          <p:nvSpPr>
            <p:cNvPr id="12" name="圆角矩形 11"/>
            <p:cNvSpPr/>
            <p:nvPr/>
          </p:nvSpPr>
          <p:spPr>
            <a:xfrm>
              <a:off x="11063" y="6562"/>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19" name="圆角矩形 18"/>
            <p:cNvSpPr/>
            <p:nvPr/>
          </p:nvSpPr>
          <p:spPr>
            <a:xfrm>
              <a:off x="11069" y="869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20" name="圆角矩形 19"/>
            <p:cNvSpPr/>
            <p:nvPr/>
          </p:nvSpPr>
          <p:spPr>
            <a:xfrm>
              <a:off x="11069" y="468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grpSp>
      <p:sp>
        <p:nvSpPr>
          <p:cNvPr id="42" name="矩形 41">
            <a:extLst>
              <a:ext uri="{FF2B5EF4-FFF2-40B4-BE49-F238E27FC236}">
                <a16:creationId xmlns:a16="http://schemas.microsoft.com/office/drawing/2014/main" id="{D9EED863-F5B1-4048-8983-794DA16B9BAF}"/>
              </a:ext>
            </a:extLst>
          </p:cNvPr>
          <p:cNvSpPr/>
          <p:nvPr/>
        </p:nvSpPr>
        <p:spPr>
          <a:xfrm>
            <a:off x="8800158" y="900000"/>
            <a:ext cx="3391842"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案例五</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边框外观缺陷检测</a:t>
            </a:r>
          </a:p>
        </p:txBody>
      </p:sp>
      <p:sp>
        <p:nvSpPr>
          <p:cNvPr id="24" name="矩形 23">
            <a:extLst>
              <a:ext uri="{FF2B5EF4-FFF2-40B4-BE49-F238E27FC236}">
                <a16:creationId xmlns:a16="http://schemas.microsoft.com/office/drawing/2014/main" id="{41732655-D4E5-6846-AF7A-1604D30909E1}"/>
              </a:ext>
            </a:extLst>
          </p:cNvPr>
          <p:cNvSpPr/>
          <p:nvPr/>
        </p:nvSpPr>
        <p:spPr>
          <a:xfrm>
            <a:off x="0" y="899999"/>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BCBEE403-DCC5-E845-BB28-E3D5D8F1EEFF}"/>
              </a:ext>
            </a:extLst>
          </p:cNvPr>
          <p:cNvSpPr txBox="1"/>
          <p:nvPr/>
        </p:nvSpPr>
        <p:spPr>
          <a:xfrm>
            <a:off x="470627" y="1932430"/>
            <a:ext cx="3744381"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Apple</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首个利用</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技术判断外观缺陷的项目</a:t>
            </a:r>
          </a:p>
        </p:txBody>
      </p:sp>
      <p:sp>
        <p:nvSpPr>
          <p:cNvPr id="26" name="文本框 25">
            <a:extLst>
              <a:ext uri="{FF2B5EF4-FFF2-40B4-BE49-F238E27FC236}">
                <a16:creationId xmlns:a16="http://schemas.microsoft.com/office/drawing/2014/main" id="{5CF15163-8542-4540-BDC9-F13298B72969}"/>
              </a:ext>
            </a:extLst>
          </p:cNvPr>
          <p:cNvSpPr txBox="1"/>
          <p:nvPr/>
        </p:nvSpPr>
        <p:spPr>
          <a:xfrm>
            <a:off x="470627" y="3474712"/>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整体方案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使用特殊的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取图设备，检测内部隐藏结构的划伤，残胶，破损等缺陷</a:t>
            </a:r>
          </a:p>
        </p:txBody>
      </p:sp>
      <p:sp>
        <p:nvSpPr>
          <p:cNvPr id="27" name="矩形 26">
            <a:extLst>
              <a:ext uri="{FF2B5EF4-FFF2-40B4-BE49-F238E27FC236}">
                <a16:creationId xmlns:a16="http://schemas.microsoft.com/office/drawing/2014/main" id="{A2AF4AA7-5CE6-1747-A901-D9EDF7348138}"/>
              </a:ext>
            </a:extLst>
          </p:cNvPr>
          <p:cNvSpPr/>
          <p:nvPr/>
        </p:nvSpPr>
        <p:spPr>
          <a:xfrm>
            <a:off x="9086521" y="83171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p>
          <a:p>
            <a:pPr algn="just">
              <a:lnSpc>
                <a:spcPct val="120000"/>
              </a:lnSpc>
              <a:spcBef>
                <a:spcPts val="600"/>
              </a:spcBef>
            </a:pP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Apple</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新产品产线导入</a:t>
            </a:r>
          </a:p>
        </p:txBody>
      </p:sp>
      <p:sp>
        <p:nvSpPr>
          <p:cNvPr id="28" name="矩形 27">
            <a:extLst>
              <a:ext uri="{FF2B5EF4-FFF2-40B4-BE49-F238E27FC236}">
                <a16:creationId xmlns:a16="http://schemas.microsoft.com/office/drawing/2014/main" id="{4A1AC1B8-4D76-BC47-AA91-D0ED6C5193E2}"/>
              </a:ext>
            </a:extLst>
          </p:cNvPr>
          <p:cNvSpPr/>
          <p:nvPr/>
        </p:nvSpPr>
        <p:spPr>
          <a:xfrm>
            <a:off x="9086521" y="1851316"/>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准确率</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更稳定的检测，节省人员成本</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2000</a:t>
            </a: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K</a:t>
            </a:r>
          </a:p>
        </p:txBody>
      </p:sp>
      <p:sp>
        <p:nvSpPr>
          <p:cNvPr id="29" name="矩形 28">
            <a:extLst>
              <a:ext uri="{FF2B5EF4-FFF2-40B4-BE49-F238E27FC236}">
                <a16:creationId xmlns:a16="http://schemas.microsoft.com/office/drawing/2014/main" id="{19EFA21B-A9D2-DF45-A161-0001717C655F}"/>
              </a:ext>
            </a:extLst>
          </p:cNvPr>
          <p:cNvSpPr/>
          <p:nvPr/>
        </p:nvSpPr>
        <p:spPr>
          <a:xfrm>
            <a:off x="9086521" y="2860460"/>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提高产能</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高速循环利用，减少中间浪费</a:t>
            </a:r>
          </a:p>
        </p:txBody>
      </p:sp>
      <p:pic>
        <p:nvPicPr>
          <p:cNvPr id="38" name="图片 37">
            <a:extLst>
              <a:ext uri="{FF2B5EF4-FFF2-40B4-BE49-F238E27FC236}">
                <a16:creationId xmlns:a16="http://schemas.microsoft.com/office/drawing/2014/main" id="{151C36D9-B481-8D41-85C6-1DD3731479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56197" y="3182612"/>
            <a:ext cx="342900" cy="292100"/>
          </a:xfrm>
          <a:prstGeom prst="rect">
            <a:avLst/>
          </a:prstGeom>
        </p:spPr>
      </p:pic>
      <p:pic>
        <p:nvPicPr>
          <p:cNvPr id="40" name="图片 39">
            <a:extLst>
              <a:ext uri="{FF2B5EF4-FFF2-40B4-BE49-F238E27FC236}">
                <a16:creationId xmlns:a16="http://schemas.microsoft.com/office/drawing/2014/main" id="{BC0BE1B0-5318-8347-9463-1342961ED4F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56197" y="2132941"/>
            <a:ext cx="355600" cy="355600"/>
          </a:xfrm>
          <a:prstGeom prst="rect">
            <a:avLst/>
          </a:prstGeom>
        </p:spPr>
      </p:pic>
      <p:pic>
        <p:nvPicPr>
          <p:cNvPr id="41" name="图片 40">
            <a:extLst>
              <a:ext uri="{FF2B5EF4-FFF2-40B4-BE49-F238E27FC236}">
                <a16:creationId xmlns:a16="http://schemas.microsoft.com/office/drawing/2014/main" id="{B30AD1AF-A0B5-B648-9C50-CD4BF66D2395}"/>
              </a:ext>
            </a:extLst>
          </p:cNvPr>
          <p:cNvPicPr>
            <a:picLocks noChangeAspect="1"/>
          </p:cNvPicPr>
          <p:nvPr/>
        </p:nvPicPr>
        <p:blipFill>
          <a:blip r:embed="rId9"/>
          <a:stretch>
            <a:fillRect/>
          </a:stretch>
        </p:blipFill>
        <p:spPr>
          <a:xfrm>
            <a:off x="9162460" y="1102009"/>
            <a:ext cx="476863" cy="445072"/>
          </a:xfrm>
          <a:prstGeom prst="rect">
            <a:avLst/>
          </a:prstGeom>
        </p:spPr>
      </p:pic>
      <p:pic>
        <p:nvPicPr>
          <p:cNvPr id="22" name="图片 21">
            <a:extLst>
              <a:ext uri="{FF2B5EF4-FFF2-40B4-BE49-F238E27FC236}">
                <a16:creationId xmlns:a16="http://schemas.microsoft.com/office/drawing/2014/main" id="{5514FE4C-C060-804E-ADEB-1EE7272F8977}"/>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156197" y="4092719"/>
            <a:ext cx="2701315" cy="1901411"/>
          </a:xfrm>
          <a:prstGeom prst="roundRect">
            <a:avLst>
              <a:gd name="adj" fmla="val 5268"/>
            </a:avLst>
          </a:prstGeom>
          <a:noFill/>
          <a:ln>
            <a:noFill/>
          </a:ln>
          <a:effectLst/>
        </p:spPr>
      </p:pic>
    </p:spTree>
    <p:extLst>
      <p:ext uri="{BB962C8B-B14F-4D97-AF65-F5344CB8AC3E}">
        <p14:creationId xmlns:p14="http://schemas.microsoft.com/office/powerpoint/2010/main" val="33828172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7">
            <a:extLst>
              <a:ext uri="{FF2B5EF4-FFF2-40B4-BE49-F238E27FC236}">
                <a16:creationId xmlns:a16="http://schemas.microsoft.com/office/drawing/2014/main" id="{AE482753-9C82-41B9-B363-8AED7668DA00}"/>
              </a:ext>
            </a:extLst>
          </p:cNvPr>
          <p:cNvSpPr>
            <a:spLocks noEditPoints="1"/>
          </p:cNvSpPr>
          <p:nvPr/>
        </p:nvSpPr>
        <p:spPr bwMode="auto">
          <a:xfrm>
            <a:off x="850129" y="3132482"/>
            <a:ext cx="323372" cy="283464"/>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dirty="0">
              <a:latin typeface="DengXian" panose="02010600030101010101" pitchFamily="2" charset="-122"/>
              <a:ea typeface="DengXian" panose="02010600030101010101" pitchFamily="2" charset="-122"/>
            </a:endParaRPr>
          </a:p>
        </p:txBody>
      </p:sp>
      <p:sp>
        <p:nvSpPr>
          <p:cNvPr id="8" name="文本框 7">
            <a:extLst>
              <a:ext uri="{FF2B5EF4-FFF2-40B4-BE49-F238E27FC236}">
                <a16:creationId xmlns:a16="http://schemas.microsoft.com/office/drawing/2014/main" id="{7BDD9105-3AA9-4D19-A63E-719B61AAEBBF}"/>
              </a:ext>
            </a:extLst>
          </p:cNvPr>
          <p:cNvSpPr txBox="1"/>
          <p:nvPr/>
        </p:nvSpPr>
        <p:spPr>
          <a:xfrm>
            <a:off x="1161451" y="3977984"/>
            <a:ext cx="519670" cy="369332"/>
          </a:xfrm>
          <a:prstGeom prst="rect">
            <a:avLst/>
          </a:prstGeom>
          <a:noFill/>
        </p:spPr>
        <p:txBody>
          <a:bodyPr wrap="square" rtlCol="0">
            <a:spAutoFit/>
          </a:bodyPr>
          <a:lstStyle/>
          <a:p>
            <a:endParaRPr lang="zh-CN" altLang="en-US" dirty="0">
              <a:latin typeface="DengXian" panose="02010600030101010101" pitchFamily="2" charset="-122"/>
              <a:ea typeface="DengXian" panose="02010600030101010101" pitchFamily="2" charset="-122"/>
            </a:endParaRPr>
          </a:p>
        </p:txBody>
      </p:sp>
      <p:sp>
        <p:nvSpPr>
          <p:cNvPr id="9" name="Text Box 11">
            <a:extLst>
              <a:ext uri="{FF2B5EF4-FFF2-40B4-BE49-F238E27FC236}">
                <a16:creationId xmlns:a16="http://schemas.microsoft.com/office/drawing/2014/main" id="{0CEF83C0-F8D9-4B4E-9497-E69630399693}"/>
              </a:ext>
            </a:extLst>
          </p:cNvPr>
          <p:cNvSpPr txBox="1">
            <a:spLocks noChangeArrowheads="1"/>
          </p:cNvSpPr>
          <p:nvPr/>
        </p:nvSpPr>
        <p:spPr bwMode="auto">
          <a:xfrm rot="10800000" flipV="1">
            <a:off x="1154224" y="3009671"/>
            <a:ext cx="799898" cy="660133"/>
          </a:xfrm>
          <a:prstGeom prst="rect">
            <a:avLst/>
          </a:prstGeom>
          <a:noFill/>
          <a:ln w="9525">
            <a:noFill/>
            <a:miter lim="800000"/>
            <a:headEnd/>
            <a:tailEnd/>
          </a:ln>
        </p:spPr>
        <p:txBody>
          <a:bodyPr wrap="none" lIns="0" tIns="0" rIns="0" bIns="0" anchor="ctr">
            <a:noAutofit/>
          </a:bodyPr>
          <a:lstStyle/>
          <a:p>
            <a:pPr algn="ctr">
              <a:lnSpc>
                <a:spcPct val="6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指标</a:t>
            </a:r>
            <a:endParaRPr lang="en-US" altLang="zh-CN"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pic>
        <p:nvPicPr>
          <p:cNvPr id="28" name="图片 27">
            <a:extLst>
              <a:ext uri="{FF2B5EF4-FFF2-40B4-BE49-F238E27FC236}">
                <a16:creationId xmlns:a16="http://schemas.microsoft.com/office/drawing/2014/main" id="{179A1529-BF58-47DB-9AA2-B94D0B0AC9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031" y="3139528"/>
            <a:ext cx="2597235" cy="2264653"/>
          </a:xfrm>
          <a:prstGeom prst="rect">
            <a:avLst/>
          </a:prstGeom>
          <a:ln>
            <a:noFill/>
          </a:ln>
          <a:effectLst/>
        </p:spPr>
      </p:pic>
      <p:pic>
        <p:nvPicPr>
          <p:cNvPr id="3" name="图片 2">
            <a:extLst>
              <a:ext uri="{FF2B5EF4-FFF2-40B4-BE49-F238E27FC236}">
                <a16:creationId xmlns:a16="http://schemas.microsoft.com/office/drawing/2014/main" id="{E27ED862-80E5-4F03-A05A-E7626CD207A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89635" y="3182715"/>
            <a:ext cx="897800" cy="2221466"/>
          </a:xfrm>
          <a:prstGeom prst="rect">
            <a:avLst/>
          </a:prstGeom>
        </p:spPr>
      </p:pic>
      <p:sp>
        <p:nvSpPr>
          <p:cNvPr id="10" name="文本框 9">
            <a:extLst>
              <a:ext uri="{FF2B5EF4-FFF2-40B4-BE49-F238E27FC236}">
                <a16:creationId xmlns:a16="http://schemas.microsoft.com/office/drawing/2014/main" id="{48797394-B09E-4E74-81FC-63F2058C7564}"/>
              </a:ext>
            </a:extLst>
          </p:cNvPr>
          <p:cNvSpPr txBox="1"/>
          <p:nvPr/>
        </p:nvSpPr>
        <p:spPr>
          <a:xfrm>
            <a:off x="3999607" y="940975"/>
            <a:ext cx="3359180" cy="2161426"/>
          </a:xfrm>
          <a:prstGeom prst="rect">
            <a:avLst/>
          </a:prstGeom>
          <a:noFill/>
        </p:spPr>
        <p:txBody>
          <a:bodyPr wrap="square" rtlCol="0">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项目难点：</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缺陷类型繁多，包含焊盘间隙、少锡、漏锡、起球、烧伤、焊盘断裂，其中烧伤、少锡只在细微的部位和良品有区别，对检测及分类算法有较大的挑战性</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由于每个焊锡的形态不尽相同，传统</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2D</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检测算法无法适配，只能用人工检测</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a:lnSpc>
                <a:spcPct val="110000"/>
              </a:lnSpc>
            </a:pPr>
            <a:endParaRPr lang="zh-CN" altLang="en-US" dirty="0">
              <a:latin typeface="DengXian" panose="02010600030101010101" pitchFamily="2" charset="-122"/>
              <a:ea typeface="DengXian" panose="02010600030101010101" pitchFamily="2" charset="-122"/>
            </a:endParaRPr>
          </a:p>
        </p:txBody>
      </p:sp>
      <p:sp>
        <p:nvSpPr>
          <p:cNvPr id="29" name="文本框 28">
            <a:extLst>
              <a:ext uri="{FF2B5EF4-FFF2-40B4-BE49-F238E27FC236}">
                <a16:creationId xmlns:a16="http://schemas.microsoft.com/office/drawing/2014/main" id="{73AF251D-C150-4DC4-916C-8950FCAC62AE}"/>
              </a:ext>
            </a:extLst>
          </p:cNvPr>
          <p:cNvSpPr txBox="1"/>
          <p:nvPr/>
        </p:nvSpPr>
        <p:spPr>
          <a:xfrm>
            <a:off x="663838" y="940975"/>
            <a:ext cx="2580567" cy="1640706"/>
          </a:xfrm>
          <a:prstGeom prst="rect">
            <a:avLst/>
          </a:prstGeom>
          <a:noFill/>
        </p:spPr>
        <p:txBody>
          <a:bodyPr wrap="square">
            <a:spAutoFit/>
          </a:bodyPr>
          <a:lstStyle/>
          <a:p>
            <a:pPr algn="l">
              <a:lnSpc>
                <a:spcPct val="110000"/>
              </a:lnSpc>
              <a:spcBef>
                <a:spcPts val="600"/>
              </a:spcBef>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项目需求：</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检测耳机四个焊点是否存在漏锡、少锡、起球、焊缝间隙等缺陷</a:t>
            </a: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实现</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OK/NG</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二分类，并定位是哪个焊点</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NG</a:t>
            </a:r>
            <a:r>
              <a:rPr lang="zh-CN" altLang="en-US" sz="13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p>
        </p:txBody>
      </p:sp>
      <p:sp>
        <p:nvSpPr>
          <p:cNvPr id="30" name="文本框 29">
            <a:extLst>
              <a:ext uri="{FF2B5EF4-FFF2-40B4-BE49-F238E27FC236}">
                <a16:creationId xmlns:a16="http://schemas.microsoft.com/office/drawing/2014/main" id="{FDD8D6AB-8130-454E-8AFD-7D25EA565AFD}"/>
              </a:ext>
            </a:extLst>
          </p:cNvPr>
          <p:cNvSpPr txBox="1"/>
          <p:nvPr/>
        </p:nvSpPr>
        <p:spPr>
          <a:xfrm>
            <a:off x="8067941" y="940975"/>
            <a:ext cx="3534156" cy="2157770"/>
          </a:xfrm>
          <a:prstGeom prst="rect">
            <a:avLst/>
          </a:prstGeom>
          <a:noFill/>
        </p:spPr>
        <p:txBody>
          <a:bodyPr wrap="square">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主要收益：</a:t>
            </a:r>
            <a:endPar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由于机台的高检测效率及准确率能为涉及该工艺的产线节省近</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300W</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的成本。</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替换了客户人工抽检的方式，并且实现产品检测全覆盖避免了不良品组装到成品中造成的经济损失。</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根据统计不良品的数量可以提升生产工艺及车间操作工的作业规范及效率。</a:t>
            </a:r>
          </a:p>
        </p:txBody>
      </p:sp>
      <p:sp>
        <p:nvSpPr>
          <p:cNvPr id="14" name="文本框 13">
            <a:extLst>
              <a:ext uri="{FF2B5EF4-FFF2-40B4-BE49-F238E27FC236}">
                <a16:creationId xmlns:a16="http://schemas.microsoft.com/office/drawing/2014/main" id="{759B62CA-7465-42B0-B1B7-BFD37C6CC05B}"/>
              </a:ext>
            </a:extLst>
          </p:cNvPr>
          <p:cNvSpPr txBox="1"/>
          <p:nvPr/>
        </p:nvSpPr>
        <p:spPr>
          <a:xfrm>
            <a:off x="575955" y="5632255"/>
            <a:ext cx="5832086" cy="338554"/>
          </a:xfrm>
          <a:prstGeom prst="rect">
            <a:avLst/>
          </a:prstGeom>
          <a:noFill/>
        </p:spPr>
        <p:txBody>
          <a:bodyPr wrap="square">
            <a:spAutoFit/>
          </a:bodyPr>
          <a:lstStyle/>
          <a:p>
            <a:pPr algn="just"/>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rPr>
              <a:t>算法</a:t>
            </a:r>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a:t>
            </a:r>
            <a:r>
              <a:rPr lang="zh-CN" altLang="en-US" sz="14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基于深度学习的分类算法实现了对缺陷和良品的分类</a:t>
            </a:r>
          </a:p>
        </p:txBody>
      </p:sp>
      <p:sp>
        <p:nvSpPr>
          <p:cNvPr id="6" name="标题 5">
            <a:extLst>
              <a:ext uri="{FF2B5EF4-FFF2-40B4-BE49-F238E27FC236}">
                <a16:creationId xmlns:a16="http://schemas.microsoft.com/office/drawing/2014/main" id="{8D9396FF-04CE-F042-8A3E-973257BE229C}"/>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案例六</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焊点检测</a:t>
            </a:r>
          </a:p>
        </p:txBody>
      </p:sp>
      <p:pic>
        <p:nvPicPr>
          <p:cNvPr id="21" name="图片 20">
            <a:extLst>
              <a:ext uri="{FF2B5EF4-FFF2-40B4-BE49-F238E27FC236}">
                <a16:creationId xmlns:a16="http://schemas.microsoft.com/office/drawing/2014/main" id="{879BC0A5-13CB-E443-870D-22F21DD065A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77154" y="3182715"/>
            <a:ext cx="947904" cy="2221466"/>
          </a:xfrm>
          <a:prstGeom prst="rect">
            <a:avLst/>
          </a:prstGeom>
        </p:spPr>
      </p:pic>
      <p:pic>
        <p:nvPicPr>
          <p:cNvPr id="22" name="图片 21">
            <a:extLst>
              <a:ext uri="{FF2B5EF4-FFF2-40B4-BE49-F238E27FC236}">
                <a16:creationId xmlns:a16="http://schemas.microsoft.com/office/drawing/2014/main" id="{19E0BE49-E9A0-5742-AD6B-9D3EFC05D8E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04189" y="3182715"/>
            <a:ext cx="947904" cy="2221466"/>
          </a:xfrm>
          <a:prstGeom prst="rect">
            <a:avLst/>
          </a:prstGeom>
        </p:spPr>
      </p:pic>
      <p:sp>
        <p:nvSpPr>
          <p:cNvPr id="16" name="矩形 15">
            <a:extLst>
              <a:ext uri="{FF2B5EF4-FFF2-40B4-BE49-F238E27FC236}">
                <a16:creationId xmlns:a16="http://schemas.microsoft.com/office/drawing/2014/main" id="{40AD6FF1-FBE2-8C41-BA11-441A2D6297D0}"/>
              </a:ext>
            </a:extLst>
          </p:cNvPr>
          <p:cNvSpPr/>
          <p:nvPr/>
        </p:nvSpPr>
        <p:spPr>
          <a:xfrm>
            <a:off x="8205850" y="3312993"/>
            <a:ext cx="3161074" cy="1000663"/>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800" b="1" dirty="0">
                <a:solidFill>
                  <a:srgbClr val="1E6CBE"/>
                </a:solidFill>
                <a:latin typeface="DengXian" panose="02010600030101010101" pitchFamily="2" charset="-122"/>
                <a:ea typeface="SimHei" panose="02010609060101010101" pitchFamily="49" charset="-122"/>
                <a:cs typeface="Arial" panose="020B0604020202020204" pitchFamily="34" charset="0"/>
              </a:rPr>
              <a:t>99+%</a:t>
            </a:r>
            <a:br>
              <a:rPr lang="en-US" altLang="zh-CN" sz="2800" dirty="0">
                <a:solidFill>
                  <a:srgbClr val="1E6CBE"/>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高检出率</a:t>
            </a:r>
          </a:p>
        </p:txBody>
      </p:sp>
      <p:sp>
        <p:nvSpPr>
          <p:cNvPr id="17" name="矩形 16">
            <a:extLst>
              <a:ext uri="{FF2B5EF4-FFF2-40B4-BE49-F238E27FC236}">
                <a16:creationId xmlns:a16="http://schemas.microsoft.com/office/drawing/2014/main" id="{9A12E6BD-57DF-074B-A01D-623FDE33F470}"/>
              </a:ext>
            </a:extLst>
          </p:cNvPr>
          <p:cNvSpPr/>
          <p:nvPr/>
        </p:nvSpPr>
        <p:spPr>
          <a:xfrm>
            <a:off x="8202324" y="4441411"/>
            <a:ext cx="3164599" cy="962770"/>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600" b="1" dirty="0">
                <a:solidFill>
                  <a:schemeClr val="accent1"/>
                </a:solidFill>
                <a:latin typeface="DengXian" panose="02010600030101010101" pitchFamily="2" charset="-122"/>
                <a:ea typeface="SimHei" panose="02010609060101010101" pitchFamily="49" charset="-122"/>
                <a:cs typeface="Arial" panose="020B0604020202020204" pitchFamily="34" charset="0"/>
                <a:sym typeface="+mn-ea"/>
              </a:rPr>
              <a:t>30%</a:t>
            </a:r>
            <a:br>
              <a:rPr lang="en-US" altLang="zh-CN" sz="1600" dirty="0">
                <a:solidFill>
                  <a:schemeClr val="bg1"/>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算法进行优化加速，硬件配置低</a:t>
            </a:r>
          </a:p>
        </p:txBody>
      </p:sp>
    </p:spTree>
    <p:extLst>
      <p:ext uri="{BB962C8B-B14F-4D97-AF65-F5344CB8AC3E}">
        <p14:creationId xmlns:p14="http://schemas.microsoft.com/office/powerpoint/2010/main" val="1577188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p>
        </p:txBody>
      </p:sp>
    </p:spTree>
    <p:extLst>
      <p:ext uri="{BB962C8B-B14F-4D97-AF65-F5344CB8AC3E}">
        <p14:creationId xmlns:p14="http://schemas.microsoft.com/office/powerpoint/2010/main" val="318223152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案例七</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充电线圈外观缺陷检测</a:t>
            </a:r>
          </a:p>
        </p:txBody>
      </p:sp>
      <p:pic>
        <p:nvPicPr>
          <p:cNvPr id="6" name="图片 5">
            <a:extLst>
              <a:ext uri="{FF2B5EF4-FFF2-40B4-BE49-F238E27FC236}">
                <a16:creationId xmlns:a16="http://schemas.microsoft.com/office/drawing/2014/main" id="{0F6EB0B8-D332-4A66-9E64-1DD325826E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20" y="905411"/>
            <a:ext cx="3566679" cy="5315091"/>
          </a:xfrm>
          <a:prstGeom prst="rect">
            <a:avLst/>
          </a:prstGeom>
        </p:spPr>
      </p:pic>
      <p:sp>
        <p:nvSpPr>
          <p:cNvPr id="27" name="矩形 26">
            <a:extLst>
              <a:ext uri="{FF2B5EF4-FFF2-40B4-BE49-F238E27FC236}">
                <a16:creationId xmlns:a16="http://schemas.microsoft.com/office/drawing/2014/main" id="{D2F1523F-DD6C-454A-BE3F-D1D871A9EF67}"/>
              </a:ext>
            </a:extLst>
          </p:cNvPr>
          <p:cNvSpPr/>
          <p:nvPr/>
        </p:nvSpPr>
        <p:spPr>
          <a:xfrm>
            <a:off x="8625320" y="905413"/>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32542"/>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09377"/>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质检人员取代，极大地减少线上工人的数量</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86213"/>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200W+</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经济效益，节约人力成本，提升产线产量</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28598"/>
            <a:ext cx="4155860" cy="959686"/>
          </a:xfrm>
          <a:prstGeom prst="rect">
            <a:avLst/>
          </a:prstGeom>
          <a:noFill/>
        </p:spPr>
        <p:txBody>
          <a:bodyPr wrap="square" rtlCol="0">
            <a:spAutoFit/>
          </a:bodyPr>
          <a:lstStyle/>
          <a:p>
            <a:pPr marL="0" marR="0" lvl="0" indent="0"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项目内容</a:t>
            </a:r>
            <a:r>
              <a:rPr kumimoji="0" lang="zh-CN" altLang="en-US" sz="1600" b="0"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无线充电线圈的</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表面缺陷检测</a:t>
            </a:r>
            <a:endParaRPr lang="en-US" altLang="zh-CN" sz="1600" b="1" kern="0" dirty="0">
              <a:solidFill>
                <a:srgbClr val="0070C0"/>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线圈组成</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Coil, HSG,Lead</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等</a:t>
            </a:r>
            <a:endPar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缺陷类型</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裂纹，露底材，脏污等</a:t>
            </a:r>
            <a:r>
              <a:rPr lang="en-US" altLang="zh-CN" sz="1600" b="1" kern="0" dirty="0">
                <a:solidFill>
                  <a:srgbClr val="0070C0"/>
                </a:solidFill>
                <a:latin typeface="等线" panose="02010600030101010101" pitchFamily="2" charset="-122"/>
                <a:ea typeface="等线" panose="02010600030101010101" pitchFamily="2" charset="-122"/>
                <a:sym typeface="Helvetica Neue Medium"/>
              </a:rPr>
              <a:t>22</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种缺陷</a:t>
            </a:r>
            <a:endParaRPr lang="en-US" altLang="zh-CN" sz="1600" b="1" kern="0" dirty="0">
              <a:solidFill>
                <a:srgbClr val="0070C0"/>
              </a:solidFill>
              <a:latin typeface="等线" panose="02010600030101010101" pitchFamily="2" charset="-122"/>
              <a:ea typeface="等线" panose="02010600030101010101" pitchFamily="2" charset="-122"/>
            </a:endParaRPr>
          </a:p>
        </p:txBody>
      </p:sp>
      <p:sp>
        <p:nvSpPr>
          <p:cNvPr id="44" name="箭头: 五边形 43">
            <a:extLst>
              <a:ext uri="{FF2B5EF4-FFF2-40B4-BE49-F238E27FC236}">
                <a16:creationId xmlns:a16="http://schemas.microsoft.com/office/drawing/2014/main" id="{9C41559F-DE32-46E7-AD0C-FA301111C8F1}"/>
              </a:ext>
            </a:extLst>
          </p:cNvPr>
          <p:cNvSpPr/>
          <p:nvPr/>
        </p:nvSpPr>
        <p:spPr>
          <a:xfrm>
            <a:off x="350740" y="3898305"/>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5" name="箭头: 五边形 44">
            <a:extLst>
              <a:ext uri="{FF2B5EF4-FFF2-40B4-BE49-F238E27FC236}">
                <a16:creationId xmlns:a16="http://schemas.microsoft.com/office/drawing/2014/main" id="{03A4D6BE-4114-40A2-97DE-BFFB096B013D}"/>
              </a:ext>
            </a:extLst>
          </p:cNvPr>
          <p:cNvSpPr/>
          <p:nvPr/>
        </p:nvSpPr>
        <p:spPr>
          <a:xfrm>
            <a:off x="4571999" y="154817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6" name="文本框 45">
            <a:extLst>
              <a:ext uri="{FF2B5EF4-FFF2-40B4-BE49-F238E27FC236}">
                <a16:creationId xmlns:a16="http://schemas.microsoft.com/office/drawing/2014/main" id="{E04B8913-BD80-4EC0-875C-4728F01ACCC4}"/>
              </a:ext>
            </a:extLst>
          </p:cNvPr>
          <p:cNvSpPr txBox="1"/>
          <p:nvPr/>
        </p:nvSpPr>
        <p:spPr>
          <a:xfrm>
            <a:off x="224788" y="4420748"/>
            <a:ext cx="3959862" cy="1255152"/>
          </a:xfrm>
          <a:prstGeom prst="rect">
            <a:avLst/>
          </a:prstGeom>
          <a:noFill/>
        </p:spPr>
        <p:txBody>
          <a:bodyPr wrap="square" rtlCol="0">
            <a:spAutoFit/>
          </a:bodyPr>
          <a:lstStyle/>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缺陷小</a:t>
            </a:r>
            <a:r>
              <a:rPr kumimoji="0" lang="zh-CN" altLang="en-US" sz="1600"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baseline="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最小缺陷尺寸达到</a:t>
            </a:r>
            <a:r>
              <a:rPr kumimoji="0" lang="en-US" altLang="zh-CN" sz="16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0.1mm</a:t>
            </a:r>
            <a:r>
              <a:rPr kumimoji="0" lang="en-US" altLang="zh-CN" sz="1600" b="1" i="0" u="none" strike="noStrike" kern="1200" cap="none" spc="0" normalizeH="0" baseline="30000" noProof="0" dirty="0">
                <a:ln>
                  <a:noFill/>
                </a:ln>
                <a:solidFill>
                  <a:srgbClr val="0070C0"/>
                </a:solidFill>
                <a:effectLst/>
                <a:uLnTx/>
                <a:uFillTx/>
                <a:latin typeface="等线" panose="020F0502020204030204"/>
                <a:ea typeface="等线" panose="02010600030101010101" pitchFamily="2" charset="-122"/>
                <a:cs typeface="+mn-cs"/>
              </a:rPr>
              <a:t>2</a:t>
            </a:r>
          </a:p>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缺陷多</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总体检测缺陷多达</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22</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种</a:t>
            </a:r>
            <a:endPar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endParaRPr>
          </a:p>
          <a:p>
            <a:pPr marL="0" marR="0" lvl="0" indent="0" algn="just" defTabSz="825500" rtl="0" eaLnBrk="1" fontAlgn="auto" latinLnBrk="0" hangingPunct="0">
              <a:lnSpc>
                <a:spcPct val="120000"/>
              </a:lnSpc>
              <a:spcBef>
                <a:spcPts val="0"/>
              </a:spcBef>
              <a:spcAft>
                <a:spcPts val="0"/>
              </a:spcAft>
              <a:buClrTx/>
              <a:buSzTx/>
              <a:buFontTx/>
              <a:buNone/>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公司的验收标准，同时考虑</a:t>
            </a:r>
            <a:r>
              <a:rPr lang="zh-CN" altLang="en-US" sz="1600" b="1" dirty="0">
                <a:solidFill>
                  <a:srgbClr val="0070C0"/>
                </a:solidFill>
                <a:latin typeface="等线" panose="020F0502020204030204"/>
                <a:ea typeface="等线" panose="02010600030101010101" pitchFamily="2" charset="-122"/>
              </a:rPr>
              <a:t>位置和大小</a:t>
            </a:r>
            <a:endParaRPr lang="en-US" altLang="zh-CN" sz="1600" b="1" dirty="0">
              <a:solidFill>
                <a:srgbClr val="0070C0"/>
              </a:solidFill>
              <a:latin typeface="等线" panose="020F0502020204030204"/>
              <a:ea typeface="等线" panose="02010600030101010101" pitchFamily="2" charset="-122"/>
            </a:endParaRPr>
          </a:p>
        </p:txBody>
      </p:sp>
      <p:sp>
        <p:nvSpPr>
          <p:cNvPr id="70" name="箭头: 五边形 69">
            <a:extLst>
              <a:ext uri="{FF2B5EF4-FFF2-40B4-BE49-F238E27FC236}">
                <a16:creationId xmlns:a16="http://schemas.microsoft.com/office/drawing/2014/main" id="{61CFF364-F0A3-4037-B1CE-8069183FF1B4}"/>
              </a:ext>
            </a:extLst>
          </p:cNvPr>
          <p:cNvSpPr/>
          <p:nvPr/>
        </p:nvSpPr>
        <p:spPr>
          <a:xfrm>
            <a:off x="4571999" y="389830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72" name="文本框 71">
            <a:extLst>
              <a:ext uri="{FF2B5EF4-FFF2-40B4-BE49-F238E27FC236}">
                <a16:creationId xmlns:a16="http://schemas.microsoft.com/office/drawing/2014/main" id="{562FF05D-1644-4FF8-9592-9E4EFB84BDC3}"/>
              </a:ext>
            </a:extLst>
          </p:cNvPr>
          <p:cNvSpPr txBox="1"/>
          <p:nvPr/>
        </p:nvSpPr>
        <p:spPr>
          <a:xfrm>
            <a:off x="4480635" y="4418125"/>
            <a:ext cx="3749135" cy="959686"/>
          </a:xfrm>
          <a:prstGeom prst="rect">
            <a:avLst/>
          </a:prstGeom>
          <a:noFill/>
        </p:spPr>
        <p:txBody>
          <a:bodyPr wrap="square" rtlCol="0">
            <a:spAutoFit/>
          </a:bodyPr>
          <a:lstStyle/>
          <a:p>
            <a:pPr marR="0" lvl="0" defTabSz="825500" rtl="0" eaLnBrk="1" fontAlgn="auto" latinLnBrk="0" hangingPunct="0">
              <a:lnSpc>
                <a:spcPct val="120000"/>
              </a:lnSpc>
              <a:spcBef>
                <a:spcPts val="0"/>
              </a:spcBef>
              <a:spcAft>
                <a:spcPts val="0"/>
              </a:spcAft>
              <a:buClrTx/>
              <a:buSzTx/>
              <a:defRPr/>
            </a:pP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基于</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 </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SMore Vimo</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 工业</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AI</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多分类 </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检测算法</a:t>
            </a:r>
            <a:r>
              <a:rPr lang="zh-CN" altLang="en-US" sz="1600" dirty="0">
                <a:solidFill>
                  <a:schemeClr val="tx1">
                    <a:lumMod val="75000"/>
                    <a:lumOff val="25000"/>
                  </a:schemeClr>
                </a:solidFill>
                <a:latin typeface="等线" panose="020F0502020204030204"/>
                <a:ea typeface="等线" panose="02010600030101010101" pitchFamily="2" charset="-122"/>
              </a:rPr>
              <a:t>利用 </a:t>
            </a:r>
            <a:r>
              <a:rPr lang="zh-CN" altLang="en-US" sz="1600" b="1" dirty="0">
                <a:solidFill>
                  <a:srgbClr val="0070C0"/>
                </a:solidFill>
                <a:latin typeface="等线" panose="020F0502020204030204"/>
                <a:ea typeface="等线" panose="02010600030101010101" pitchFamily="2" charset="-122"/>
              </a:rPr>
              <a:t>算法融合技术</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优化整体效果</a:t>
            </a:r>
            <a:r>
              <a:rPr lang="zh-CN" altLang="en-US" sz="1600" b="1" dirty="0">
                <a:solidFill>
                  <a:srgbClr val="0070C0"/>
                </a:solidFill>
                <a:latin typeface="等线" panose="020F0502020204030204"/>
                <a:ea typeface="等线" panose="02010600030101010101" pitchFamily="2" charset="-122"/>
              </a:rPr>
              <a:t>像素级后处理</a:t>
            </a:r>
            <a:r>
              <a:rPr lang="zh-CN" altLang="en-US" sz="1600" dirty="0">
                <a:solidFill>
                  <a:schemeClr val="tx1">
                    <a:lumMod val="75000"/>
                    <a:lumOff val="25000"/>
                  </a:schemeClr>
                </a:solidFill>
                <a:latin typeface="等线" panose="020F0502020204030204"/>
                <a:ea typeface="等线" panose="02010600030101010101" pitchFamily="2" charset="-122"/>
              </a:rPr>
              <a:t>，精细到每个像素</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48173"/>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pic>
        <p:nvPicPr>
          <p:cNvPr id="2" name="图片 1">
            <a:extLst>
              <a:ext uri="{FF2B5EF4-FFF2-40B4-BE49-F238E27FC236}">
                <a16:creationId xmlns:a16="http://schemas.microsoft.com/office/drawing/2014/main" id="{864C93EF-2AFF-47F9-A2DD-CB437D621D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1635" y="2093231"/>
            <a:ext cx="2058135" cy="1462160"/>
          </a:xfrm>
          <a:prstGeom prst="rect">
            <a:avLst/>
          </a:prstGeom>
        </p:spPr>
      </p:pic>
      <p:sp>
        <p:nvSpPr>
          <p:cNvPr id="4" name="矩形 3">
            <a:extLst>
              <a:ext uri="{FF2B5EF4-FFF2-40B4-BE49-F238E27FC236}">
                <a16:creationId xmlns:a16="http://schemas.microsoft.com/office/drawing/2014/main" id="{54E5155C-33B0-4EDD-AFC2-687597A7CBCF}"/>
              </a:ext>
            </a:extLst>
          </p:cNvPr>
          <p:cNvSpPr/>
          <p:nvPr/>
        </p:nvSpPr>
        <p:spPr>
          <a:xfrm rot="19364430">
            <a:off x="6371861" y="2570858"/>
            <a:ext cx="286599" cy="506907"/>
          </a:xfrm>
          <a:prstGeom prst="rect">
            <a:avLst/>
          </a:prstGeom>
          <a:noFill/>
          <a:ln w="19050">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10" name="图片 9">
            <a:extLst>
              <a:ext uri="{FF2B5EF4-FFF2-40B4-BE49-F238E27FC236}">
                <a16:creationId xmlns:a16="http://schemas.microsoft.com/office/drawing/2014/main" id="{DC951F0F-09CB-F843-A7FB-BF60A079CC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1999" y="2099839"/>
            <a:ext cx="1524001" cy="1462160"/>
          </a:xfrm>
          <a:prstGeom prst="rect">
            <a:avLst/>
          </a:prstGeom>
        </p:spPr>
      </p:pic>
      <p:sp>
        <p:nvSpPr>
          <p:cNvPr id="18" name="文本框 17">
            <a:extLst>
              <a:ext uri="{FF2B5EF4-FFF2-40B4-BE49-F238E27FC236}">
                <a16:creationId xmlns:a16="http://schemas.microsoft.com/office/drawing/2014/main" id="{A1CFB8FD-52EC-824A-A04C-010F792315EA}"/>
              </a:ext>
            </a:extLst>
          </p:cNvPr>
          <p:cNvSpPr txBox="1"/>
          <p:nvPr/>
        </p:nvSpPr>
        <p:spPr>
          <a:xfrm>
            <a:off x="350740" y="899999"/>
            <a:ext cx="78790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项目概述：</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为</a:t>
            </a:r>
            <a:r>
              <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A</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公司的</a:t>
            </a:r>
            <a:r>
              <a:rPr lang="zh-CN" altLang="en-US" sz="1400" dirty="0">
                <a:solidFill>
                  <a:srgbClr val="0070C0"/>
                </a:solidFill>
                <a:latin typeface="等线" panose="020F0502020204030204"/>
                <a:ea typeface="等线" panose="02010600030101010101" pitchFamily="2" charset="-122"/>
              </a:rPr>
              <a:t>耳机</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无线充电线圈，提供多标签缺陷检测解决方案</a:t>
            </a:r>
            <a:endPar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40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案例八</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充电线圈外观缺陷检测</a:t>
            </a:r>
          </a:p>
        </p:txBody>
      </p:sp>
      <p:pic>
        <p:nvPicPr>
          <p:cNvPr id="30" name="图片 29">
            <a:extLst>
              <a:ext uri="{FF2B5EF4-FFF2-40B4-BE49-F238E27FC236}">
                <a16:creationId xmlns:a16="http://schemas.microsoft.com/office/drawing/2014/main" id="{0F57D495-8257-DA40-A225-20BB63A9EF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19" y="912222"/>
            <a:ext cx="3566681" cy="5315089"/>
          </a:xfrm>
          <a:prstGeom prst="rect">
            <a:avLst/>
          </a:prstGeom>
        </p:spPr>
      </p:pic>
      <p:sp>
        <p:nvSpPr>
          <p:cNvPr id="28" name="矩形 27">
            <a:extLst>
              <a:ext uri="{FF2B5EF4-FFF2-40B4-BE49-F238E27FC236}">
                <a16:creationId xmlns:a16="http://schemas.microsoft.com/office/drawing/2014/main" id="{3054E725-402D-4E8F-A544-DBE734D7D64C}"/>
              </a:ext>
            </a:extLst>
          </p:cNvPr>
          <p:cNvSpPr/>
          <p:nvPr/>
        </p:nvSpPr>
        <p:spPr>
          <a:xfrm>
            <a:off x="8961260" y="1339351"/>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16186"/>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检测重复一致性，极大提升质量水平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3022"/>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1200/h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35407"/>
            <a:ext cx="4155860" cy="1253035"/>
          </a:xfrm>
          <a:prstGeom prst="rect">
            <a:avLst/>
          </a:prstGeom>
          <a:noFill/>
        </p:spPr>
        <p:txBody>
          <a:bodyPr wrap="square" rtlCol="0">
            <a:spAutoFit/>
          </a:bodyPr>
          <a:lstStyle/>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项目内容</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无线充电线圈的</a:t>
            </a:r>
            <a:r>
              <a:rPr lang="zh-CN" altLang="en-US" sz="1600" b="1" kern="0" dirty="0">
                <a:solidFill>
                  <a:srgbClr val="0070C0"/>
                </a:solidFill>
                <a:latin typeface="DengXian" panose="02010600030101010101" pitchFamily="2" charset="-122"/>
                <a:ea typeface="DengXian" panose="02010600030101010101" pitchFamily="2" charset="-122"/>
                <a:sym typeface="Helvetica Neue Medium"/>
              </a:rPr>
              <a:t>表面缺陷检测</a:t>
            </a:r>
            <a:endParaRPr lang="en-US" altLang="zh-CN" sz="1600" b="1" kern="0" dirty="0">
              <a:solidFill>
                <a:srgbClr val="0070C0"/>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线圈组成</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Ferrit</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coil</a:t>
            </a:r>
            <a:r>
              <a:rPr lang="zh-CN" altLang="en-US"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和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lead</a:t>
            </a: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物料形态</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圆形</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方型</a:t>
            </a:r>
            <a:endPar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缺陷类型</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裂纹，露底材，开胶等</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8</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种缺陷</a:t>
            </a:r>
            <a:endParaRPr lang="en-US" altLang="zh-CN" sz="16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54982"/>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sp>
        <p:nvSpPr>
          <p:cNvPr id="18" name="文本框 17">
            <a:extLst>
              <a:ext uri="{FF2B5EF4-FFF2-40B4-BE49-F238E27FC236}">
                <a16:creationId xmlns:a16="http://schemas.microsoft.com/office/drawing/2014/main" id="{A1CFB8FD-52EC-824A-A04C-010F792315EA}"/>
              </a:ext>
            </a:extLst>
          </p:cNvPr>
          <p:cNvSpPr txBox="1"/>
          <p:nvPr/>
        </p:nvSpPr>
        <p:spPr>
          <a:xfrm>
            <a:off x="350740" y="906808"/>
            <a:ext cx="7879030" cy="307777"/>
          </a:xfrm>
          <a:prstGeom prst="rect">
            <a:avLst/>
          </a:prstGeom>
          <a:noFill/>
        </p:spPr>
        <p:txBody>
          <a:bodyPr wrap="square" rtlCol="0">
            <a:spAutoFit/>
          </a:bodyPr>
          <a:lstStyle/>
          <a:p>
            <a:pPr lvl="0">
              <a:defRPr/>
            </a:pPr>
            <a:r>
              <a:rPr lang="zh-CN" altLang="en-US" sz="1400" b="1" dirty="0">
                <a:solidFill>
                  <a:srgbClr val="0070C0"/>
                </a:solidFill>
                <a:latin typeface="等线" panose="020F0502020204030204"/>
                <a:ea typeface="等线" panose="02010600030101010101" pitchFamily="2" charset="-122"/>
              </a:rPr>
              <a:t>项目概述：</a:t>
            </a:r>
            <a:r>
              <a:rPr lang="zh-CN" altLang="en-US" sz="1400" dirty="0">
                <a:solidFill>
                  <a:srgbClr val="0070C0"/>
                </a:solidFill>
                <a:latin typeface="等线" panose="020F0502020204030204"/>
                <a:ea typeface="等线" panose="02010600030101010101" pitchFamily="2" charset="-122"/>
              </a:rPr>
              <a:t>为</a:t>
            </a:r>
            <a:r>
              <a:rPr lang="en" altLang="zh-CN" sz="1400" dirty="0">
                <a:solidFill>
                  <a:srgbClr val="0070C0"/>
                </a:solidFill>
                <a:latin typeface="等线" panose="020F0502020204030204"/>
                <a:ea typeface="等线" panose="02010600030101010101" pitchFamily="2" charset="-122"/>
              </a:rPr>
              <a:t>A</a:t>
            </a:r>
            <a:r>
              <a:rPr lang="zh-CN" altLang="en-US" sz="1400" dirty="0">
                <a:solidFill>
                  <a:srgbClr val="0070C0"/>
                </a:solidFill>
                <a:latin typeface="等线" panose="020F0502020204030204"/>
                <a:ea typeface="等线" panose="02010600030101010101" pitchFamily="2" charset="-122"/>
              </a:rPr>
              <a:t>公司的手表无线充电线圈，提供多标签缺陷检测解决方案</a:t>
            </a:r>
          </a:p>
        </p:txBody>
      </p:sp>
      <p:sp>
        <p:nvSpPr>
          <p:cNvPr id="19" name="箭头: 五边形 43">
            <a:extLst>
              <a:ext uri="{FF2B5EF4-FFF2-40B4-BE49-F238E27FC236}">
                <a16:creationId xmlns:a16="http://schemas.microsoft.com/office/drawing/2014/main" id="{369EB3D7-0486-324C-A92E-CAFAE76702DA}"/>
              </a:ext>
            </a:extLst>
          </p:cNvPr>
          <p:cNvSpPr/>
          <p:nvPr/>
        </p:nvSpPr>
        <p:spPr>
          <a:xfrm>
            <a:off x="350740" y="403756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20" name="箭头: 五边形 44">
            <a:extLst>
              <a:ext uri="{FF2B5EF4-FFF2-40B4-BE49-F238E27FC236}">
                <a16:creationId xmlns:a16="http://schemas.microsoft.com/office/drawing/2014/main" id="{529F4F82-B395-D643-AA44-034E6E9E8E40}"/>
              </a:ext>
            </a:extLst>
          </p:cNvPr>
          <p:cNvSpPr/>
          <p:nvPr/>
        </p:nvSpPr>
        <p:spPr>
          <a:xfrm>
            <a:off x="4571999" y="155498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21" name="文本框 20">
            <a:extLst>
              <a:ext uri="{FF2B5EF4-FFF2-40B4-BE49-F238E27FC236}">
                <a16:creationId xmlns:a16="http://schemas.microsoft.com/office/drawing/2014/main" id="{B4ECEEB1-3C96-8B4E-A5CC-0F9468422B42}"/>
              </a:ext>
            </a:extLst>
          </p:cNvPr>
          <p:cNvSpPr txBox="1"/>
          <p:nvPr/>
        </p:nvSpPr>
        <p:spPr>
          <a:xfrm>
            <a:off x="224788" y="4560007"/>
            <a:ext cx="3851912" cy="1175706"/>
          </a:xfrm>
          <a:prstGeom prst="rect">
            <a:avLst/>
          </a:prstGeom>
          <a:noFill/>
        </p:spPr>
        <p:txBody>
          <a:bodyPr wrap="square" rtlCol="0">
            <a:spAutoFit/>
          </a:bodyPr>
          <a:lstStyle/>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缺陷小</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最小缺陷尺寸达到 </a:t>
            </a:r>
            <a:r>
              <a:rPr lang="en-US" altLang="zh-CN" sz="1600" b="1" dirty="0">
                <a:solidFill>
                  <a:srgbClr val="0070C0"/>
                </a:solidFill>
                <a:latin typeface="等线" panose="020F0502020204030204"/>
                <a:ea typeface="等线" panose="02010600030101010101" pitchFamily="2" charset="-122"/>
              </a:rPr>
              <a:t>0.1mm</a:t>
            </a:r>
            <a:r>
              <a:rPr lang="en-US" altLang="zh-CN" sz="1600" b="1" baseline="30000" dirty="0">
                <a:solidFill>
                  <a:srgbClr val="0070C0"/>
                </a:solidFill>
                <a:latin typeface="等线" panose="020F0502020204030204"/>
                <a:ea typeface="等线" panose="02010600030101010101" pitchFamily="2" charset="-122"/>
              </a:rPr>
              <a:t>2</a:t>
            </a: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缺陷多</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总体检测缺陷多达 </a:t>
            </a:r>
            <a:r>
              <a:rPr lang="en-US" altLang="zh-CN" sz="1600" b="1" dirty="0">
                <a:solidFill>
                  <a:srgbClr val="0070C0"/>
                </a:solidFill>
                <a:latin typeface="等线" panose="020F0502020204030204"/>
                <a:ea typeface="等线" panose="02010600030101010101" pitchFamily="2" charset="-122"/>
              </a:rPr>
              <a:t>8</a:t>
            </a:r>
            <a:r>
              <a:rPr lang="zh-CN" altLang="en-US" sz="1600" b="1" dirty="0">
                <a:solidFill>
                  <a:srgbClr val="0070C0"/>
                </a:solidFill>
                <a:latin typeface="等线" panose="020F0502020204030204"/>
                <a:ea typeface="等线" panose="02010600030101010101" pitchFamily="2" charset="-122"/>
              </a:rPr>
              <a:t>种</a:t>
            </a:r>
            <a:endParaRPr lang="en-US" altLang="zh-CN" sz="1600" b="1" dirty="0">
              <a:solidFill>
                <a:srgbClr val="0070C0"/>
              </a:solidFill>
              <a:latin typeface="等线" panose="020F0502020204030204"/>
              <a:ea typeface="等线" panose="02010600030101010101" pitchFamily="2" charset="-122"/>
            </a:endParaRPr>
          </a:p>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速度快</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公司要求</a:t>
            </a:r>
            <a:r>
              <a:rPr lang="en-US" altLang="zh-CN" sz="1600" dirty="0">
                <a:solidFill>
                  <a:schemeClr val="tx1">
                    <a:lumMod val="75000"/>
                    <a:lumOff val="25000"/>
                  </a:schemeClr>
                </a:solidFill>
                <a:latin typeface="等线" panose="020F0502020204030204"/>
                <a:ea typeface="等线" panose="02010600030101010101" pitchFamily="2" charset="-122"/>
              </a:rPr>
              <a:t>uph</a:t>
            </a:r>
            <a:r>
              <a:rPr lang="zh-CN" altLang="en-US" sz="1600" dirty="0">
                <a:solidFill>
                  <a:schemeClr val="tx1">
                    <a:lumMod val="75000"/>
                    <a:lumOff val="25000"/>
                  </a:schemeClr>
                </a:solidFill>
                <a:latin typeface="等线" panose="020F0502020204030204"/>
                <a:ea typeface="等线" panose="02010600030101010101" pitchFamily="2" charset="-122"/>
              </a:rPr>
              <a:t>需要超过 </a:t>
            </a:r>
            <a:r>
              <a:rPr lang="en-US" altLang="zh-CN" sz="1600" b="1" dirty="0">
                <a:solidFill>
                  <a:srgbClr val="0070C0"/>
                </a:solidFill>
                <a:latin typeface="等线" panose="020F0502020204030204"/>
                <a:ea typeface="等线" panose="02010600030101010101" pitchFamily="2" charset="-122"/>
              </a:rPr>
              <a:t>1000/h</a:t>
            </a:r>
          </a:p>
        </p:txBody>
      </p:sp>
      <p:sp>
        <p:nvSpPr>
          <p:cNvPr id="22" name="箭头: 五边形 69">
            <a:extLst>
              <a:ext uri="{FF2B5EF4-FFF2-40B4-BE49-F238E27FC236}">
                <a16:creationId xmlns:a16="http://schemas.microsoft.com/office/drawing/2014/main" id="{B0333229-46FA-3246-9FF8-0B8D0E063D97}"/>
              </a:ext>
            </a:extLst>
          </p:cNvPr>
          <p:cNvSpPr/>
          <p:nvPr/>
        </p:nvSpPr>
        <p:spPr>
          <a:xfrm>
            <a:off x="4571999" y="403756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23" name="文本框 22">
            <a:extLst>
              <a:ext uri="{FF2B5EF4-FFF2-40B4-BE49-F238E27FC236}">
                <a16:creationId xmlns:a16="http://schemas.microsoft.com/office/drawing/2014/main" id="{CDE9DCF4-6F36-9745-B904-02D7309167AD}"/>
              </a:ext>
            </a:extLst>
          </p:cNvPr>
          <p:cNvSpPr txBox="1"/>
          <p:nvPr/>
        </p:nvSpPr>
        <p:spPr>
          <a:xfrm>
            <a:off x="4480636" y="4557384"/>
            <a:ext cx="3532608" cy="880241"/>
          </a:xfrm>
          <a:prstGeom prst="rect">
            <a:avLst/>
          </a:prstGeom>
          <a:noFill/>
        </p:spPr>
        <p:txBody>
          <a:bodyPr wrap="square" rtlCol="0">
            <a:spAutoFit/>
          </a:bodyPr>
          <a:lstStyle/>
          <a:p>
            <a:pPr lvl="0" defTabSz="825500" hangingPunct="0">
              <a:defRPr/>
            </a:pPr>
            <a:r>
              <a:rPr lang="zh-CN" altLang="en-US" sz="1600" dirty="0">
                <a:solidFill>
                  <a:schemeClr val="tx1">
                    <a:lumMod val="75000"/>
                    <a:lumOff val="25000"/>
                  </a:schemeClr>
                </a:solidFill>
                <a:latin typeface="等线" panose="020F0502020204030204"/>
                <a:ea typeface="等线" panose="02010600030101010101" pitchFamily="2" charset="-122"/>
              </a:rPr>
              <a:t>里圈内窥成像，</a:t>
            </a:r>
            <a:r>
              <a:rPr lang="en-US" altLang="zh-CN" sz="1600" b="1" dirty="0">
                <a:solidFill>
                  <a:srgbClr val="0070C0"/>
                </a:solidFill>
                <a:latin typeface="等线" panose="020F0502020204030204"/>
                <a:ea typeface="等线" panose="02010600030101010101" pitchFamily="2" charset="-122"/>
              </a:rPr>
              <a:t>360°</a:t>
            </a:r>
            <a:r>
              <a:rPr lang="zh-CN" altLang="en-US" sz="1600" b="1" dirty="0">
                <a:solidFill>
                  <a:srgbClr val="0070C0"/>
                </a:solidFill>
                <a:latin typeface="等线" panose="020F0502020204030204"/>
                <a:ea typeface="等线" panose="02010600030101010101" pitchFamily="2" charset="-122"/>
              </a:rPr>
              <a:t>检测</a:t>
            </a:r>
            <a:endParaRPr lang="en-US" altLang="zh-CN" sz="1600" b="1" dirty="0">
              <a:solidFill>
                <a:srgbClr val="0070C0"/>
              </a:solidFill>
              <a:latin typeface="等线" panose="020F0502020204030204"/>
              <a:ea typeface="等线" panose="02010600030101010101" pitchFamily="2" charset="-122"/>
            </a:endParaRPr>
          </a:p>
          <a:p>
            <a:pPr defTabSz="825500" hangingPunct="0">
              <a:lnSpc>
                <a:spcPct val="120000"/>
              </a:lnSpc>
              <a:defRPr/>
            </a:pPr>
            <a:r>
              <a:rPr lang="zh-CN" altLang="en-US" sz="1600" b="1" dirty="0">
                <a:solidFill>
                  <a:srgbClr val="0070C0"/>
                </a:solidFill>
                <a:latin typeface="等线" panose="020F0502020204030204"/>
                <a:ea typeface="等线" panose="02010600030101010101" pitchFamily="2" charset="-122"/>
              </a:rPr>
              <a:t>多次曝光</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最大化呈现缺陷特征</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rgbClr val="0070C0"/>
                </a:solidFill>
                <a:latin typeface="等线" panose="020F0502020204030204"/>
                <a:ea typeface="等线" panose="02010600030101010101" pitchFamily="2" charset="-122"/>
              </a:rPr>
              <a:t>多合一模型融合</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超低推理时间</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pic>
        <p:nvPicPr>
          <p:cNvPr id="24" name="图片 23">
            <a:extLst>
              <a:ext uri="{FF2B5EF4-FFF2-40B4-BE49-F238E27FC236}">
                <a16:creationId xmlns:a16="http://schemas.microsoft.com/office/drawing/2014/main" id="{F5F64B21-48D7-024E-9E34-012E7BF16D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1998" y="2117243"/>
            <a:ext cx="1397002" cy="1448268"/>
          </a:xfrm>
          <a:prstGeom prst="rect">
            <a:avLst/>
          </a:prstGeom>
          <a:ln>
            <a:solidFill>
              <a:schemeClr val="bg1">
                <a:lumMod val="75000"/>
              </a:schemeClr>
            </a:solidFill>
          </a:ln>
        </p:spPr>
      </p:pic>
      <p:pic>
        <p:nvPicPr>
          <p:cNvPr id="26" name="图片 25">
            <a:extLst>
              <a:ext uri="{FF2B5EF4-FFF2-40B4-BE49-F238E27FC236}">
                <a16:creationId xmlns:a16="http://schemas.microsoft.com/office/drawing/2014/main" id="{96CFFE67-6CF6-2540-B389-0373C4E0E93D}"/>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348" b="97035" l="1200" r="97000">
                        <a14:foregroundMark x1="80600" y1="88140" x2="80600" y2="88140"/>
                        <a14:backgroundMark x1="12600" y1="58491" x2="12600" y2="58491"/>
                        <a14:backgroundMark x1="6600" y1="55256" x2="6600" y2="55256"/>
                        <a14:backgroundMark x1="5200" y1="64690" x2="7000" y2="54717"/>
                        <a14:backgroundMark x1="5400" y1="62803" x2="20000" y2="72237"/>
                        <a14:backgroundMark x1="24400" y1="74394" x2="25200" y2="60108"/>
                        <a14:backgroundMark x1="58200" y1="8086" x2="57800" y2="17790"/>
                        <a14:backgroundMark x1="35400" y1="8625" x2="44800" y2="13477"/>
                      </a14:backgroundRemoval>
                    </a14:imgEffect>
                  </a14:imgLayer>
                </a14:imgProps>
              </a:ext>
              <a:ext uri="{28A0092B-C50C-407E-A947-70E740481C1C}">
                <a14:useLocalDpi xmlns:a14="http://schemas.microsoft.com/office/drawing/2010/main"/>
              </a:ext>
            </a:extLst>
          </a:blip>
          <a:stretch>
            <a:fillRect/>
          </a:stretch>
        </p:blipFill>
        <p:spPr>
          <a:xfrm>
            <a:off x="6096001" y="2133148"/>
            <a:ext cx="1917242" cy="1422594"/>
          </a:xfrm>
          <a:prstGeom prst="rect">
            <a:avLst/>
          </a:prstGeom>
          <a:ln>
            <a:solidFill>
              <a:schemeClr val="bg1">
                <a:lumMod val="75000"/>
              </a:schemeClr>
            </a:solidFill>
          </a:ln>
        </p:spPr>
      </p:pic>
    </p:spTree>
    <p:extLst>
      <p:ext uri="{BB962C8B-B14F-4D97-AF65-F5344CB8AC3E}">
        <p14:creationId xmlns:p14="http://schemas.microsoft.com/office/powerpoint/2010/main" val="1289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案例九</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镜头支架表面缺陷检测</a:t>
            </a:r>
          </a:p>
        </p:txBody>
      </p:sp>
      <p:pic>
        <p:nvPicPr>
          <p:cNvPr id="3" name="图片 2">
            <a:extLst>
              <a:ext uri="{FF2B5EF4-FFF2-40B4-BE49-F238E27FC236}">
                <a16:creationId xmlns:a16="http://schemas.microsoft.com/office/drawing/2014/main" id="{97BB8E07-951B-4F42-BFBC-4720C1F5493A}"/>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7602452" y="899999"/>
            <a:ext cx="746151" cy="746151"/>
          </a:xfrm>
          <a:prstGeom prst="rect">
            <a:avLst/>
          </a:prstGeom>
          <a:noFill/>
        </p:spPr>
      </p:pic>
      <p:pic>
        <p:nvPicPr>
          <p:cNvPr id="32" name="图片 31">
            <a:extLst>
              <a:ext uri="{FF2B5EF4-FFF2-40B4-BE49-F238E27FC236}">
                <a16:creationId xmlns:a16="http://schemas.microsoft.com/office/drawing/2014/main" id="{F450F018-DEF8-C142-9BA9-3DB08FEBAE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25318" y="899999"/>
            <a:ext cx="3566682" cy="5333480"/>
          </a:xfrm>
          <a:prstGeom prst="rect">
            <a:avLst/>
          </a:prstGeom>
          <a:effectLst/>
        </p:spPr>
      </p:pic>
      <p:sp>
        <p:nvSpPr>
          <p:cNvPr id="33" name="矩形 32">
            <a:extLst>
              <a:ext uri="{FF2B5EF4-FFF2-40B4-BE49-F238E27FC236}">
                <a16:creationId xmlns:a16="http://schemas.microsoft.com/office/drawing/2014/main" id="{E8583680-9CEE-6444-AF12-E91DD8153ADE}"/>
              </a:ext>
            </a:extLst>
          </p:cNvPr>
          <p:cNvSpPr/>
          <p:nvPr/>
        </p:nvSpPr>
        <p:spPr>
          <a:xfrm>
            <a:off x="8625320" y="900000"/>
            <a:ext cx="3566680" cy="5333482"/>
          </a:xfrm>
          <a:prstGeom prst="rect">
            <a:avLst/>
          </a:prstGeom>
          <a:solidFill>
            <a:schemeClr val="bg2">
              <a:lumMod val="10000"/>
              <a:alpha val="2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4551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97%+</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较高的检测正确率，超过绝大部分普通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2235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98.8%+</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检测漏检率低，极大提升质量水平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919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1800/h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17" name="文本占位符 4">
            <a:extLst>
              <a:ext uri="{FF2B5EF4-FFF2-40B4-BE49-F238E27FC236}">
                <a16:creationId xmlns:a16="http://schemas.microsoft.com/office/drawing/2014/main" id="{285B1FBB-BC42-2B4E-AC35-2EF42C92C785}"/>
              </a:ext>
            </a:extLst>
          </p:cNvPr>
          <p:cNvSpPr txBox="1">
            <a:spLocks/>
          </p:cNvSpPr>
          <p:nvPr/>
        </p:nvSpPr>
        <p:spPr>
          <a:xfrm>
            <a:off x="479505" y="918390"/>
            <a:ext cx="7693728" cy="3172492"/>
          </a:xfrm>
          <a:prstGeom prst="rect">
            <a:avLst/>
          </a:prstGeom>
          <a:ln w="12700">
            <a:miter lim="400000"/>
          </a:ln>
        </p:spPr>
        <p:txBody>
          <a:bodyPr lIns="50800" tIns="50800" rIns="50800" bIns="50800" anchor="ctr">
            <a:normAutofit fontScale="95000"/>
          </a:bodyPr>
          <a:lst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9pPr>
          </a:lstStyle>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首个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领裕电子是领益集团的子公司，作为</a:t>
            </a:r>
            <a:r>
              <a:rPr lang="en-US" altLang="zh-CN" sz="1400" kern="0" dirty="0">
                <a:solidFill>
                  <a:schemeClr val="tx1">
                    <a:lumMod val="75000"/>
                    <a:lumOff val="25000"/>
                  </a:schemeClr>
                </a:solidFill>
              </a:rPr>
              <a:t>3C</a:t>
            </a:r>
            <a:r>
              <a:rPr lang="zh-CN" altLang="en-US" sz="1400" kern="0" dirty="0">
                <a:solidFill>
                  <a:schemeClr val="tx1">
                    <a:lumMod val="75000"/>
                    <a:lumOff val="25000"/>
                  </a:schemeClr>
                </a:solidFill>
              </a:rPr>
              <a:t>领域的重点企业，该厂的质检手段目前还是以人工和传统视觉为主，作为工厂智能升级的第一个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项目，获得了至上而下的重点关注。</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交钥匙工程</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基于对思谋科技的实力认可和深度信任，客户将这个重点项目完整的交给思谋科技负责，客户的</a:t>
            </a:r>
            <a:r>
              <a:rPr lang="en-US" altLang="zh-CN" sz="1400" kern="0" dirty="0">
                <a:solidFill>
                  <a:schemeClr val="tx1">
                    <a:lumMod val="75000"/>
                    <a:lumOff val="25000"/>
                  </a:schemeClr>
                </a:solidFill>
              </a:rPr>
              <a:t>PM</a:t>
            </a:r>
            <a:r>
              <a:rPr lang="zh-CN" altLang="en-US" sz="1400" kern="0" dirty="0">
                <a:solidFill>
                  <a:schemeClr val="tx1">
                    <a:lumMod val="75000"/>
                    <a:lumOff val="25000"/>
                  </a:schemeClr>
                </a:solidFill>
              </a:rPr>
              <a:t>、工艺、设备、</a:t>
            </a:r>
            <a:r>
              <a:rPr lang="en-US" altLang="zh-CN" sz="1400" kern="0" dirty="0">
                <a:solidFill>
                  <a:schemeClr val="tx1">
                    <a:lumMod val="75000"/>
                    <a:lumOff val="25000"/>
                  </a:schemeClr>
                </a:solidFill>
              </a:rPr>
              <a:t>QC</a:t>
            </a:r>
            <a:r>
              <a:rPr lang="zh-CN" altLang="en-US" sz="1400" kern="0" dirty="0">
                <a:solidFill>
                  <a:schemeClr val="tx1">
                    <a:lumMod val="75000"/>
                    <a:lumOff val="25000"/>
                  </a:schemeClr>
                </a:solidFill>
              </a:rPr>
              <a:t>等相关人员全力协助思谋开展项目工作。</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整体解决方案</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思谋科技作为一个全栈式的视觉解决方案提供者，在这个项目上依然是提供全套的视觉检测方案，包括图像采集、算法处理、应用界面、数据存储、通讯对接等全部由思谋的工程技术人员完成，为客户提供省心又高质的服务。</a:t>
            </a:r>
          </a:p>
        </p:txBody>
      </p:sp>
      <p:sp>
        <p:nvSpPr>
          <p:cNvPr id="27" name="文本框 26">
            <a:extLst>
              <a:ext uri="{FF2B5EF4-FFF2-40B4-BE49-F238E27FC236}">
                <a16:creationId xmlns:a16="http://schemas.microsoft.com/office/drawing/2014/main" id="{3318455B-EB14-E247-B083-B383EC7FE614}"/>
              </a:ext>
            </a:extLst>
          </p:cNvPr>
          <p:cNvSpPr txBox="1"/>
          <p:nvPr/>
        </p:nvSpPr>
        <p:spPr>
          <a:xfrm>
            <a:off x="479505" y="4368370"/>
            <a:ext cx="7693728" cy="1256754"/>
          </a:xfrm>
          <a:prstGeom prst="rect">
            <a:avLst/>
          </a:prstGeom>
          <a:noFill/>
        </p:spPr>
        <p:txBody>
          <a:bodyPr wrap="square">
            <a:spAutoFit/>
          </a:bodyPr>
          <a:lstStyle/>
          <a:p>
            <a:pPr>
              <a:spcBef>
                <a:spcPts val="1000"/>
              </a:spcBef>
            </a:pPr>
            <a:r>
              <a:rPr lang="zh-CN" altLang="en-US" sz="20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       项目指标</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设备训练三个月后终验收达到：视觉系统运行一周，良率≥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4%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1.8%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或者 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6%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1.2%</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CT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达到：单次拍照检测时间</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S</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每个产品需要拍照检测</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次</a:t>
            </a:r>
          </a:p>
        </p:txBody>
      </p:sp>
      <p:pic>
        <p:nvPicPr>
          <p:cNvPr id="2" name="图片 1">
            <a:extLst>
              <a:ext uri="{FF2B5EF4-FFF2-40B4-BE49-F238E27FC236}">
                <a16:creationId xmlns:a16="http://schemas.microsoft.com/office/drawing/2014/main" id="{CECC6478-F3C2-9B40-8A2B-1A4A6925CB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024" y="4394189"/>
            <a:ext cx="330200" cy="355600"/>
          </a:xfrm>
          <a:prstGeom prst="rect">
            <a:avLst/>
          </a:prstGeom>
        </p:spPr>
      </p:pic>
    </p:spTree>
    <p:extLst>
      <p:ext uri="{BB962C8B-B14F-4D97-AF65-F5344CB8AC3E}">
        <p14:creationId xmlns:p14="http://schemas.microsoft.com/office/powerpoint/2010/main" val="5177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案例十</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镜头支架表面缺陷检测</a:t>
            </a:r>
          </a:p>
        </p:txBody>
      </p:sp>
      <p:pic>
        <p:nvPicPr>
          <p:cNvPr id="12" name="图片 11"/>
          <p:cNvPicPr>
            <a:picLocks noChangeAspect="1"/>
          </p:cNvPicPr>
          <p:nvPr>
            <p:custDataLst>
              <p:tags r:id="rId1"/>
            </p:custDataLst>
          </p:nvPr>
        </p:nvPicPr>
        <p:blipFill rotWithShape="1">
          <a:blip r:embed="rId3" cstate="email">
            <a:extLst>
              <a:ext uri="{28A0092B-C50C-407E-A947-70E740481C1C}">
                <a14:useLocalDpi xmlns:a14="http://schemas.microsoft.com/office/drawing/2010/main"/>
              </a:ext>
            </a:extLst>
          </a:blip>
          <a:srcRect/>
          <a:stretch/>
        </p:blipFill>
        <p:spPr>
          <a:xfrm>
            <a:off x="8040470" y="3175748"/>
            <a:ext cx="3549074" cy="2744102"/>
          </a:xfrm>
          <a:prstGeom prst="rect">
            <a:avLst/>
          </a:prstGeom>
        </p:spPr>
      </p:pic>
      <p:grpSp>
        <p:nvGrpSpPr>
          <p:cNvPr id="11" name="组合 10"/>
          <p:cNvGrpSpPr/>
          <p:nvPr/>
        </p:nvGrpSpPr>
        <p:grpSpPr>
          <a:xfrm>
            <a:off x="5133293" y="2125627"/>
            <a:ext cx="556895" cy="1802765"/>
            <a:chOff x="8945" y="3776"/>
            <a:chExt cx="1046" cy="3501"/>
          </a:xfrm>
        </p:grpSpPr>
        <p:pic>
          <p:nvPicPr>
            <p:cNvPr id="5" name="图片 4"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grpSp>
        <p:nvGrpSpPr>
          <p:cNvPr id="6" name="组合 5"/>
          <p:cNvGrpSpPr/>
          <p:nvPr/>
        </p:nvGrpSpPr>
        <p:grpSpPr>
          <a:xfrm>
            <a:off x="6506456" y="1840518"/>
            <a:ext cx="556895" cy="1802765"/>
            <a:chOff x="8945" y="3776"/>
            <a:chExt cx="1046" cy="3501"/>
          </a:xfrm>
        </p:grpSpPr>
        <p:pic>
          <p:nvPicPr>
            <p:cNvPr id="17" name="图片 16"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pic>
        <p:nvPicPr>
          <p:cNvPr id="115" name="图片 114"/>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1518265" y="1953545"/>
            <a:ext cx="1355452" cy="1079728"/>
          </a:xfrm>
          <a:prstGeom prst="rect">
            <a:avLst/>
          </a:prstGeom>
        </p:spPr>
      </p:pic>
      <p:pic>
        <p:nvPicPr>
          <p:cNvPr id="113" name="图片 1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flipH="1">
            <a:off x="457498" y="1648559"/>
            <a:ext cx="881265" cy="1384997"/>
          </a:xfrm>
          <a:prstGeom prst="rect">
            <a:avLst/>
          </a:prstGeom>
        </p:spPr>
      </p:pic>
      <p:pic>
        <p:nvPicPr>
          <p:cNvPr id="20" name="图片 19" descr="C:/Users/86136/AppData/Local/Temp/kaimatting/20200806111614/output_aiMatting_20200806111623.pngoutput_aiMatting_202008061116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8583" y="4031262"/>
            <a:ext cx="1355725" cy="759460"/>
          </a:xfrm>
          <a:prstGeom prst="rect">
            <a:avLst/>
          </a:prstGeom>
        </p:spPr>
      </p:pic>
      <p:pic>
        <p:nvPicPr>
          <p:cNvPr id="21" name="图片 20" descr="C:/Users/86136/AppData/Local/Temp/kaimatting/20200806111905/output_aiMatting_20200806111925.pngoutput_aiMatting_202008061119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62946" y="3763483"/>
            <a:ext cx="892810" cy="692150"/>
          </a:xfrm>
          <a:prstGeom prst="rect">
            <a:avLst/>
          </a:prstGeom>
        </p:spPr>
      </p:pic>
      <p:pic>
        <p:nvPicPr>
          <p:cNvPr id="9" name="图片 8" descr="C:/Users/86136/AppData/Local/Temp/kaimatting/20200908100212/output_aiMatting_20200908100228.pngoutput_aiMatting_2020090810022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171533" y="4893592"/>
            <a:ext cx="523596" cy="498347"/>
          </a:xfrm>
          <a:prstGeom prst="rect">
            <a:avLst/>
          </a:prstGeom>
        </p:spPr>
      </p:pic>
      <p:pic>
        <p:nvPicPr>
          <p:cNvPr id="13" name="图片 12" descr="C:/Users/86136/AppData/Local/Temp/kaimatting/20200908100212/output_aiMatting_20200908100228.pngoutput_aiMatting_2020090810022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58632" y="4633697"/>
            <a:ext cx="505251" cy="443900"/>
          </a:xfrm>
          <a:prstGeom prst="rect">
            <a:avLst/>
          </a:prstGeom>
        </p:spPr>
      </p:pic>
      <p:pic>
        <p:nvPicPr>
          <p:cNvPr id="67" name="图片 6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9505" y="3779244"/>
            <a:ext cx="3815715" cy="2140606"/>
          </a:xfrm>
          <a:prstGeom prst="rect">
            <a:avLst/>
          </a:prstGeom>
          <a:ln w="12700">
            <a:solidFill>
              <a:srgbClr val="0070C0">
                <a:alpha val="40000"/>
              </a:srgbClr>
            </a:solidFill>
          </a:ln>
          <a:effectLst/>
        </p:spPr>
      </p:pic>
      <p:sp>
        <p:nvSpPr>
          <p:cNvPr id="7" name="矩形 6"/>
          <p:cNvSpPr/>
          <p:nvPr/>
        </p:nvSpPr>
        <p:spPr>
          <a:xfrm>
            <a:off x="8040471" y="3175748"/>
            <a:ext cx="3540534" cy="2744102"/>
          </a:xfrm>
          <a:prstGeom prst="rect">
            <a:avLst/>
          </a:prstGeom>
          <a:solidFill>
            <a:schemeClr val="bg1">
              <a:lumMod val="85000"/>
              <a:alpha val="80000"/>
            </a:schemeClr>
          </a:solidFill>
          <a:ln w="12700">
            <a:solidFill>
              <a:srgbClr val="0070C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45" name="文本框 44"/>
          <p:cNvSpPr txBox="1"/>
          <p:nvPr/>
        </p:nvSpPr>
        <p:spPr>
          <a:xfrm rot="19395699">
            <a:off x="9698830" y="5057634"/>
            <a:ext cx="1891501"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DengXian" panose="02010600030101010101" pitchFamily="2" charset="-122"/>
                <a:ea typeface="华文彩云" panose="02010800040101010101" pitchFamily="2" charset="-122"/>
              </a:rPr>
              <a:t>涉密信息，已做去敏处理</a:t>
            </a:r>
          </a:p>
        </p:txBody>
      </p:sp>
      <p:sp>
        <p:nvSpPr>
          <p:cNvPr id="24" name="文本框 23">
            <a:extLst>
              <a:ext uri="{FF2B5EF4-FFF2-40B4-BE49-F238E27FC236}">
                <a16:creationId xmlns:a16="http://schemas.microsoft.com/office/drawing/2014/main" id="{5476F9D5-4D9C-B84C-9757-175155E4EF87}"/>
              </a:ext>
            </a:extLst>
          </p:cNvPr>
          <p:cNvSpPr txBox="1"/>
          <p:nvPr/>
        </p:nvSpPr>
        <p:spPr>
          <a:xfrm>
            <a:off x="7919495" y="843415"/>
            <a:ext cx="3793001" cy="2037353"/>
          </a:xfrm>
          <a:prstGeom prst="rect">
            <a:avLst/>
          </a:prstGeom>
          <a:noFill/>
        </p:spPr>
        <p:txBody>
          <a:bodyPr wrap="square">
            <a:spAutoFit/>
          </a:bodyPr>
          <a:lstStyle/>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检测对象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手机镜头支架上的两个圆环形精加工面</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产品尺寸</a:t>
            </a:r>
            <a:r>
              <a:rPr lang="en-US" altLang="zh-CN"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W</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H</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 </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检测类型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划伤、麻点、抛光不良、碰伤、异色</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通信方式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TCP/IP</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产品种类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共计</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3</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类，主要是尺寸差异，形态相同</a:t>
            </a:r>
          </a:p>
        </p:txBody>
      </p:sp>
      <p:sp>
        <p:nvSpPr>
          <p:cNvPr id="25" name="文本框 24">
            <a:extLst>
              <a:ext uri="{FF2B5EF4-FFF2-40B4-BE49-F238E27FC236}">
                <a16:creationId xmlns:a16="http://schemas.microsoft.com/office/drawing/2014/main" id="{7BA6FDA1-7403-B144-868B-DF4C2D124D21}"/>
              </a:ext>
            </a:extLst>
          </p:cNvPr>
          <p:cNvSpPr txBox="1"/>
          <p:nvPr/>
        </p:nvSpPr>
        <p:spPr>
          <a:xfrm>
            <a:off x="479504" y="1030253"/>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数据处理中心</a:t>
            </a:r>
          </a:p>
        </p:txBody>
      </p:sp>
      <p:sp>
        <p:nvSpPr>
          <p:cNvPr id="26" name="文本框 25">
            <a:extLst>
              <a:ext uri="{FF2B5EF4-FFF2-40B4-BE49-F238E27FC236}">
                <a16:creationId xmlns:a16="http://schemas.microsoft.com/office/drawing/2014/main" id="{B65E6212-51BD-F448-898E-B2E234A5129E}"/>
              </a:ext>
            </a:extLst>
          </p:cNvPr>
          <p:cNvSpPr txBox="1"/>
          <p:nvPr/>
        </p:nvSpPr>
        <p:spPr>
          <a:xfrm>
            <a:off x="468964" y="3409522"/>
            <a:ext cx="3838132"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en" altLang="zh-CN" dirty="0">
                <a:solidFill>
                  <a:schemeClr val="bg1"/>
                </a:solidFill>
                <a:latin typeface="等线" panose="02010600030101010101" pitchFamily="2" charset="-122"/>
                <a:ea typeface="等线" panose="02010600030101010101" pitchFamily="2" charset="-122"/>
              </a:rPr>
              <a:t>AI</a:t>
            </a:r>
            <a:r>
              <a:rPr lang="zh-CN" altLang="en-US" dirty="0">
                <a:solidFill>
                  <a:schemeClr val="bg1"/>
                </a:solidFill>
                <a:latin typeface="等线" panose="02010600030101010101" pitchFamily="2" charset="-122"/>
                <a:ea typeface="等线" panose="02010600030101010101" pitchFamily="2" charset="-122"/>
              </a:rPr>
              <a:t>检测平台</a:t>
            </a:r>
          </a:p>
        </p:txBody>
      </p:sp>
      <p:sp>
        <p:nvSpPr>
          <p:cNvPr id="27" name="文本框 26">
            <a:extLst>
              <a:ext uri="{FF2B5EF4-FFF2-40B4-BE49-F238E27FC236}">
                <a16:creationId xmlns:a16="http://schemas.microsoft.com/office/drawing/2014/main" id="{0C0F32DA-4AC2-A440-8829-CD9E6B440851}"/>
              </a:ext>
            </a:extLst>
          </p:cNvPr>
          <p:cNvSpPr txBox="1"/>
          <p:nvPr/>
        </p:nvSpPr>
        <p:spPr>
          <a:xfrm>
            <a:off x="4929794" y="1030628"/>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光学模块</a:t>
            </a:r>
          </a:p>
        </p:txBody>
      </p:sp>
      <p:cxnSp>
        <p:nvCxnSpPr>
          <p:cNvPr id="3" name="肘形连接符 2">
            <a:extLst>
              <a:ext uri="{FF2B5EF4-FFF2-40B4-BE49-F238E27FC236}">
                <a16:creationId xmlns:a16="http://schemas.microsoft.com/office/drawing/2014/main" id="{F255BD75-6AF6-B04A-B914-524ABD308561}"/>
              </a:ext>
            </a:extLst>
          </p:cNvPr>
          <p:cNvCxnSpPr>
            <a:cxnSpLocks/>
          </p:cNvCxnSpPr>
          <p:nvPr/>
        </p:nvCxnSpPr>
        <p:spPr>
          <a:xfrm rot="16200000" flipH="1">
            <a:off x="2941586" y="-344464"/>
            <a:ext cx="483331" cy="4495088"/>
          </a:xfrm>
          <a:prstGeom prst="bentConnector3">
            <a:avLst>
              <a:gd name="adj1" fmla="val -12310"/>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cxnSp>
        <p:nvCxnSpPr>
          <p:cNvPr id="16" name="肘形连接符 15">
            <a:extLst>
              <a:ext uri="{FF2B5EF4-FFF2-40B4-BE49-F238E27FC236}">
                <a16:creationId xmlns:a16="http://schemas.microsoft.com/office/drawing/2014/main" id="{791A530B-1C08-6642-A63D-100E91549896}"/>
              </a:ext>
            </a:extLst>
          </p:cNvPr>
          <p:cNvCxnSpPr>
            <a:cxnSpLocks/>
          </p:cNvCxnSpPr>
          <p:nvPr/>
        </p:nvCxnSpPr>
        <p:spPr>
          <a:xfrm rot="16200000" flipH="1">
            <a:off x="3748536" y="-1196534"/>
            <a:ext cx="179433" cy="5918355"/>
          </a:xfrm>
          <a:prstGeom prst="bentConnector3">
            <a:avLst>
              <a:gd name="adj1" fmla="val -92496"/>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spTree>
    <p:extLst>
      <p:ext uri="{BB962C8B-B14F-4D97-AF65-F5344CB8AC3E}">
        <p14:creationId xmlns:p14="http://schemas.microsoft.com/office/powerpoint/2010/main" val="34906328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910518"/>
            <a:ext cx="8361123" cy="5251636"/>
          </a:xfrm>
          <a:prstGeom prst="rect">
            <a:avLst/>
          </a:prstGeom>
        </p:spPr>
      </p:pic>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案例十一</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震动马达磁块</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p>
        </p:txBody>
      </p:sp>
      <p:pic>
        <p:nvPicPr>
          <p:cNvPr id="26" name="图片 25">
            <a:extLst>
              <a:ext uri="{FF2B5EF4-FFF2-40B4-BE49-F238E27FC236}">
                <a16:creationId xmlns:a16="http://schemas.microsoft.com/office/drawing/2014/main" id="{21535470-56F1-2F4D-B373-F27B828A3C60}"/>
              </a:ext>
            </a:extLst>
          </p:cNvPr>
          <p:cNvPicPr>
            <a:picLocks noChangeAspect="1"/>
          </p:cNvPicPr>
          <p:nvPr/>
        </p:nvPicPr>
        <p:blipFill>
          <a:blip r:embed="rId2"/>
          <a:stretch>
            <a:fillRect/>
          </a:stretch>
        </p:blipFill>
        <p:spPr>
          <a:xfrm>
            <a:off x="420456" y="910518"/>
            <a:ext cx="8361123" cy="5251636"/>
          </a:xfrm>
          <a:prstGeom prst="rect">
            <a:avLst/>
          </a:prstGeom>
        </p:spPr>
      </p:pic>
      <p:sp>
        <p:nvSpPr>
          <p:cNvPr id="6" name="左箭头 5"/>
          <p:cNvSpPr/>
          <p:nvPr/>
        </p:nvSpPr>
        <p:spPr>
          <a:xfrm rot="1380000">
            <a:off x="3380105" y="4742558"/>
            <a:ext cx="2002790" cy="26543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345" y="4435853"/>
            <a:ext cx="2613660" cy="1421130"/>
          </a:xfrm>
          <a:prstGeom prst="roundRect">
            <a:avLst/>
          </a:prstGeom>
          <a:effectLst>
            <a:softEdge rad="31750"/>
          </a:effectLst>
        </p:spPr>
      </p:pic>
      <p:pic>
        <p:nvPicPr>
          <p:cNvPr id="7" name="图片 6"/>
          <p:cNvPicPr>
            <a:picLocks noChangeAspect="1"/>
          </p:cNvPicPr>
          <p:nvPr/>
        </p:nvPicPr>
        <p:blipFill>
          <a:blip r:embed="rId4"/>
          <a:stretch>
            <a:fillRect/>
          </a:stretch>
        </p:blipFill>
        <p:spPr>
          <a:xfrm>
            <a:off x="6835775" y="2760723"/>
            <a:ext cx="1276350" cy="1085850"/>
          </a:xfrm>
          <a:prstGeom prst="ellipse">
            <a:avLst/>
          </a:prstGeom>
        </p:spPr>
      </p:pic>
      <p:pic>
        <p:nvPicPr>
          <p:cNvPr id="8" name="图片 7"/>
          <p:cNvPicPr>
            <a:picLocks noChangeAspect="1"/>
          </p:cNvPicPr>
          <p:nvPr/>
        </p:nvPicPr>
        <p:blipFill>
          <a:blip r:embed="rId5"/>
          <a:stretch>
            <a:fillRect/>
          </a:stretch>
        </p:blipFill>
        <p:spPr>
          <a:xfrm>
            <a:off x="5509895" y="2760723"/>
            <a:ext cx="1171575" cy="1085850"/>
          </a:xfrm>
          <a:prstGeom prst="ellipse">
            <a:avLst/>
          </a:prstGeom>
        </p:spPr>
      </p:pic>
      <p:pic>
        <p:nvPicPr>
          <p:cNvPr id="12" name="图片 11"/>
          <p:cNvPicPr>
            <a:picLocks noChangeAspect="1"/>
          </p:cNvPicPr>
          <p:nvPr/>
        </p:nvPicPr>
        <p:blipFill>
          <a:blip r:embed="rId6"/>
          <a:stretch>
            <a:fillRect/>
          </a:stretch>
        </p:blipFill>
        <p:spPr>
          <a:xfrm>
            <a:off x="6206490" y="1510408"/>
            <a:ext cx="1304925" cy="781050"/>
          </a:xfrm>
          <a:prstGeom prst="ellipse">
            <a:avLst/>
          </a:prstGeom>
        </p:spPr>
      </p:pic>
      <p:cxnSp>
        <p:nvCxnSpPr>
          <p:cNvPr id="17" name="直接箭头连接符 16"/>
          <p:cNvCxnSpPr>
            <a:endCxn id="8" idx="4"/>
          </p:cNvCxnSpPr>
          <p:nvPr/>
        </p:nvCxnSpPr>
        <p:spPr>
          <a:xfrm flipV="1">
            <a:off x="5926455" y="3846573"/>
            <a:ext cx="169545" cy="180213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7" idx="4"/>
          </p:cNvCxnSpPr>
          <p:nvPr/>
        </p:nvCxnSpPr>
        <p:spPr>
          <a:xfrm flipH="1" flipV="1">
            <a:off x="7473950" y="3846573"/>
            <a:ext cx="37465" cy="17411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12" idx="4"/>
          </p:cNvCxnSpPr>
          <p:nvPr/>
        </p:nvCxnSpPr>
        <p:spPr>
          <a:xfrm flipV="1">
            <a:off x="6096000" y="2291458"/>
            <a:ext cx="76327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0"/>
            <a:endCxn id="12" idx="4"/>
          </p:cNvCxnSpPr>
          <p:nvPr/>
        </p:nvCxnSpPr>
        <p:spPr>
          <a:xfrm flipH="1" flipV="1">
            <a:off x="6859270" y="2291458"/>
            <a:ext cx="61468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75A772D-A34D-014E-BE3A-545770D92124}"/>
              </a:ext>
            </a:extLst>
          </p:cNvPr>
          <p:cNvSpPr/>
          <p:nvPr/>
        </p:nvSpPr>
        <p:spPr>
          <a:xfrm>
            <a:off x="-18579" y="903983"/>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B38D0BD2-265B-384E-A30E-DC633165A6DF}"/>
              </a:ext>
            </a:extLst>
          </p:cNvPr>
          <p:cNvSpPr/>
          <p:nvPr/>
        </p:nvSpPr>
        <p:spPr>
          <a:xfrm>
            <a:off x="8781578" y="903984"/>
            <a:ext cx="3410421"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8427D5C2-5810-5644-865C-575BF84CF259}"/>
              </a:ext>
            </a:extLst>
          </p:cNvPr>
          <p:cNvSpPr txBox="1"/>
          <p:nvPr/>
        </p:nvSpPr>
        <p:spPr>
          <a:xfrm>
            <a:off x="470627" y="1936414"/>
            <a:ext cx="3976113"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穴号</a:t>
            </a:r>
            <a:r>
              <a:rPr lang="en-US" altLang="zh-CN" sz="3000" b="1" dirty="0">
                <a:solidFill>
                  <a:srgbClr val="FFC000"/>
                </a:solidFill>
                <a:latin typeface="DengXian" panose="02010600030101010101" pitchFamily="2" charset="-122"/>
                <a:ea typeface="DengXian" panose="02010600030101010101" pitchFamily="2" charset="-122"/>
              </a:rPr>
              <a:t>/</a:t>
            </a:r>
            <a:r>
              <a:rPr lang="zh-CN" altLang="en-US" sz="3000" b="1" dirty="0">
                <a:solidFill>
                  <a:srgbClr val="FFC000"/>
                </a:solidFill>
                <a:latin typeface="DengXian" panose="02010600030101010101" pitchFamily="2" charset="-122"/>
                <a:ea typeface="DengXian" panose="02010600030101010101" pitchFamily="2" charset="-122"/>
              </a:rPr>
              <a:t>模号识别</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识别工位标识字符，对应设备编号以及生产日期</a:t>
            </a:r>
          </a:p>
        </p:txBody>
      </p:sp>
      <p:sp>
        <p:nvSpPr>
          <p:cNvPr id="25" name="文本框 24">
            <a:extLst>
              <a:ext uri="{FF2B5EF4-FFF2-40B4-BE49-F238E27FC236}">
                <a16:creationId xmlns:a16="http://schemas.microsoft.com/office/drawing/2014/main" id="{08E43545-6F74-124F-A9DE-AA0BA9969E0F}"/>
              </a:ext>
            </a:extLst>
          </p:cNvPr>
          <p:cNvSpPr txBox="1"/>
          <p:nvPr/>
        </p:nvSpPr>
        <p:spPr>
          <a:xfrm>
            <a:off x="470627" y="3478696"/>
            <a:ext cx="3976113"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算法方案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采用特制识别算法，在能够识别出</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OCR</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部分特征功能下，排除字符完全模糊的产品</a:t>
            </a:r>
          </a:p>
        </p:txBody>
      </p:sp>
      <p:sp>
        <p:nvSpPr>
          <p:cNvPr id="28" name="矩形 27">
            <a:extLst>
              <a:ext uri="{FF2B5EF4-FFF2-40B4-BE49-F238E27FC236}">
                <a16:creationId xmlns:a16="http://schemas.microsoft.com/office/drawing/2014/main" id="{8E2583A2-B482-314C-BA22-F973BDB3AA57}"/>
              </a:ext>
            </a:extLst>
          </p:cNvPr>
          <p:cNvSpPr/>
          <p:nvPr/>
        </p:nvSpPr>
        <p:spPr>
          <a:xfrm>
            <a:off x="9023105" y="141519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量产新产品</a:t>
            </a:r>
          </a:p>
        </p:txBody>
      </p:sp>
      <p:sp>
        <p:nvSpPr>
          <p:cNvPr id="32" name="矩形 31">
            <a:extLst>
              <a:ext uri="{FF2B5EF4-FFF2-40B4-BE49-F238E27FC236}">
                <a16:creationId xmlns:a16="http://schemas.microsoft.com/office/drawing/2014/main" id="{129966EE-EB8F-424E-9AA4-CFEE9AA33674}"/>
              </a:ext>
            </a:extLst>
          </p:cNvPr>
          <p:cNvSpPr/>
          <p:nvPr/>
        </p:nvSpPr>
        <p:spPr>
          <a:xfrm>
            <a:off x="9023105" y="29308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倍产能提升</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更稳定的检测，检测速度更快，按照产能换算节省</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40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人</a:t>
            </a:r>
          </a:p>
        </p:txBody>
      </p:sp>
      <p:sp>
        <p:nvSpPr>
          <p:cNvPr id="34" name="矩形 33">
            <a:extLst>
              <a:ext uri="{FF2B5EF4-FFF2-40B4-BE49-F238E27FC236}">
                <a16:creationId xmlns:a16="http://schemas.microsoft.com/office/drawing/2014/main" id="{E4531B8D-FD5A-EE43-929A-FDBC6A3B6211}"/>
              </a:ext>
            </a:extLst>
          </p:cNvPr>
          <p:cNvSpPr/>
          <p:nvPr/>
        </p:nvSpPr>
        <p:spPr>
          <a:xfrm>
            <a:off x="9023105" y="43024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避免漏检</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引发召回问题</a:t>
            </a:r>
          </a:p>
        </p:txBody>
      </p:sp>
      <p:pic>
        <p:nvPicPr>
          <p:cNvPr id="38" name="图片 37">
            <a:extLst>
              <a:ext uri="{FF2B5EF4-FFF2-40B4-BE49-F238E27FC236}">
                <a16:creationId xmlns:a16="http://schemas.microsoft.com/office/drawing/2014/main" id="{EC7804A8-BE81-0B4E-B711-292E00007A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9606" y="3156839"/>
            <a:ext cx="342900" cy="292100"/>
          </a:xfrm>
          <a:prstGeom prst="rect">
            <a:avLst/>
          </a:prstGeom>
        </p:spPr>
      </p:pic>
      <p:pic>
        <p:nvPicPr>
          <p:cNvPr id="39" name="图片 38">
            <a:extLst>
              <a:ext uri="{FF2B5EF4-FFF2-40B4-BE49-F238E27FC236}">
                <a16:creationId xmlns:a16="http://schemas.microsoft.com/office/drawing/2014/main" id="{997AD453-F613-7740-A1CD-4BDB4B96B783}"/>
              </a:ext>
            </a:extLst>
          </p:cNvPr>
          <p:cNvPicPr>
            <a:picLocks noChangeAspect="1"/>
          </p:cNvPicPr>
          <p:nvPr/>
        </p:nvPicPr>
        <p:blipFill>
          <a:blip r:embed="rId8"/>
          <a:stretch>
            <a:fillRect/>
          </a:stretch>
        </p:blipFill>
        <p:spPr>
          <a:xfrm>
            <a:off x="9100817" y="1696010"/>
            <a:ext cx="476863" cy="445072"/>
          </a:xfrm>
          <a:prstGeom prst="rect">
            <a:avLst/>
          </a:prstGeom>
        </p:spPr>
      </p:pic>
      <p:pic>
        <p:nvPicPr>
          <p:cNvPr id="40" name="图片 39">
            <a:extLst>
              <a:ext uri="{FF2B5EF4-FFF2-40B4-BE49-F238E27FC236}">
                <a16:creationId xmlns:a16="http://schemas.microsoft.com/office/drawing/2014/main" id="{5F65F402-05DF-C84A-BA93-43873F15EC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57706" y="4619773"/>
            <a:ext cx="304800" cy="330200"/>
          </a:xfrm>
          <a:prstGeom prst="rect">
            <a:avLst/>
          </a:prstGeom>
        </p:spPr>
      </p:pic>
    </p:spTree>
    <p:extLst>
      <p:ext uri="{BB962C8B-B14F-4D97-AF65-F5344CB8AC3E}">
        <p14:creationId xmlns:p14="http://schemas.microsoft.com/office/powerpoint/2010/main" val="82650284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案例十二</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表带扣</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5A3EE852-636E-2E4E-8706-69B974CE91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25320" y="977898"/>
            <a:ext cx="3566679" cy="5315091"/>
          </a:xfrm>
          <a:prstGeom prst="rect">
            <a:avLst/>
          </a:prstGeom>
        </p:spPr>
      </p:pic>
      <p:sp>
        <p:nvSpPr>
          <p:cNvPr id="34" name="矩形 33">
            <a:extLst>
              <a:ext uri="{FF2B5EF4-FFF2-40B4-BE49-F238E27FC236}">
                <a16:creationId xmlns:a16="http://schemas.microsoft.com/office/drawing/2014/main" id="{B3521870-2809-DD4C-8963-395D0D7E93B5}"/>
              </a:ext>
            </a:extLst>
          </p:cNvPr>
          <p:cNvSpPr/>
          <p:nvPr/>
        </p:nvSpPr>
        <p:spPr>
          <a:xfrm>
            <a:off x="8614126" y="977900"/>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35" name="矩形 34">
            <a:extLst>
              <a:ext uri="{FF2B5EF4-FFF2-40B4-BE49-F238E27FC236}">
                <a16:creationId xmlns:a16="http://schemas.microsoft.com/office/drawing/2014/main" id="{CFA5863F-8D9B-E447-92F8-3B02B2625BD4}"/>
              </a:ext>
            </a:extLst>
          </p:cNvPr>
          <p:cNvSpPr/>
          <p:nvPr/>
        </p:nvSpPr>
        <p:spPr>
          <a:xfrm>
            <a:off x="8961260" y="140502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99.9%</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字符读取准确率，兼容多种产品形态</a:t>
            </a:r>
          </a:p>
        </p:txBody>
      </p:sp>
      <p:sp>
        <p:nvSpPr>
          <p:cNvPr id="36" name="矩形 35">
            <a:extLst>
              <a:ext uri="{FF2B5EF4-FFF2-40B4-BE49-F238E27FC236}">
                <a16:creationId xmlns:a16="http://schemas.microsoft.com/office/drawing/2014/main" id="{EBE923A0-AA43-7349-9FE7-915F40A37C32}"/>
              </a:ext>
            </a:extLst>
          </p:cNvPr>
          <p:cNvSpPr/>
          <p:nvPr/>
        </p:nvSpPr>
        <p:spPr>
          <a:xfrm>
            <a:off x="8961260" y="298186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人力替换率，</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6</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条产线全自动化生产</a:t>
            </a:r>
            <a:endParaRPr lang="en-US" altLang="zh-CN" sz="1600" dirty="0">
              <a:solidFill>
                <a:schemeClr val="bg1"/>
              </a:solidFill>
              <a:latin typeface="等线" panose="020F0502020204030204"/>
              <a:ea typeface="等线" panose="02010600030101010101" pitchFamily="2" charset="-122"/>
              <a:sym typeface="Arial" panose="020B0604020202020204" pitchFamily="34" charset="0"/>
            </a:endParaRPr>
          </a:p>
        </p:txBody>
      </p:sp>
      <p:sp>
        <p:nvSpPr>
          <p:cNvPr id="37" name="矩形 36">
            <a:extLst>
              <a:ext uri="{FF2B5EF4-FFF2-40B4-BE49-F238E27FC236}">
                <a16:creationId xmlns:a16="http://schemas.microsoft.com/office/drawing/2014/main" id="{B7559FF1-AFB0-4A48-8055-1B36C1D62613}"/>
              </a:ext>
            </a:extLst>
          </p:cNvPr>
          <p:cNvSpPr/>
          <p:nvPr/>
        </p:nvSpPr>
        <p:spPr>
          <a:xfrm>
            <a:off x="8961260" y="455870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24</a:t>
            </a:r>
            <a:r>
              <a:rPr lang="zh-CN" altLang="en-US" sz="4400" b="1" dirty="0">
                <a:solidFill>
                  <a:srgbClr val="FFC000"/>
                </a:solidFill>
                <a:latin typeface="等线" panose="02010600030101010101" pitchFamily="2" charset="-122"/>
                <a:ea typeface="等线" panose="02010600030101010101" pitchFamily="2" charset="-122"/>
                <a:cs typeface="Arial" panose="020B0604020202020204" pitchFamily="34" charset="0"/>
              </a:rPr>
              <a:t>天</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从需求了解，到完成产品部署，一共花费</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24</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天</a:t>
            </a:r>
          </a:p>
        </p:txBody>
      </p:sp>
      <p:sp>
        <p:nvSpPr>
          <p:cNvPr id="38" name="文本框 37">
            <a:extLst>
              <a:ext uri="{FF2B5EF4-FFF2-40B4-BE49-F238E27FC236}">
                <a16:creationId xmlns:a16="http://schemas.microsoft.com/office/drawing/2014/main" id="{27F4C486-3B29-304F-A182-47968977256B}"/>
              </a:ext>
            </a:extLst>
          </p:cNvPr>
          <p:cNvSpPr txBox="1"/>
          <p:nvPr/>
        </p:nvSpPr>
        <p:spPr>
          <a:xfrm>
            <a:off x="249140" y="1772069"/>
            <a:ext cx="4155860" cy="880241"/>
          </a:xfrm>
          <a:prstGeom prst="rect">
            <a:avLst/>
          </a:prstGeom>
          <a:noFill/>
        </p:spPr>
        <p:txBody>
          <a:bodyPr wrap="square" rtlCol="0">
            <a:spAutoFit/>
          </a:bodyPr>
          <a:lstStyle/>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项目内容</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iWatch</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表带金属件字符识别</a:t>
            </a:r>
            <a:endPar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endParaRPr>
          </a:p>
          <a:p>
            <a:pPr lvl="0" algn="just"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字符范围</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0-9</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和</a:t>
            </a:r>
            <a:r>
              <a:rPr lang="en-US" altLang="zh-CN" sz="1600" b="1" dirty="0">
                <a:solidFill>
                  <a:srgbClr val="0070C0"/>
                </a:solidFill>
                <a:latin typeface="等线" panose="020F0502020204030204"/>
                <a:ea typeface="等线" panose="02010600030101010101" pitchFamily="2" charset="-122"/>
                <a:sym typeface="Helvetica Neue Medium"/>
              </a:rPr>
              <a:t>a-z</a:t>
            </a:r>
          </a:p>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字符个数</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13</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个字符组成字符串</a:t>
            </a:r>
            <a:endParaRPr lang="en-US" altLang="zh-CN" sz="1600" b="1" kern="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9" name="箭头: 五边形 43">
            <a:extLst>
              <a:ext uri="{FF2B5EF4-FFF2-40B4-BE49-F238E27FC236}">
                <a16:creationId xmlns:a16="http://schemas.microsoft.com/office/drawing/2014/main" id="{0E85009C-2CD5-9A46-AC7A-D79DE0858953}"/>
              </a:ext>
            </a:extLst>
          </p:cNvPr>
          <p:cNvSpPr/>
          <p:nvPr/>
        </p:nvSpPr>
        <p:spPr>
          <a:xfrm>
            <a:off x="350740" y="3917451"/>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0" name="箭头: 五边形 44">
            <a:extLst>
              <a:ext uri="{FF2B5EF4-FFF2-40B4-BE49-F238E27FC236}">
                <a16:creationId xmlns:a16="http://schemas.microsoft.com/office/drawing/2014/main" id="{BADE0BB8-90F4-A74B-B005-52A0AEE21E1D}"/>
              </a:ext>
            </a:extLst>
          </p:cNvPr>
          <p:cNvSpPr/>
          <p:nvPr/>
        </p:nvSpPr>
        <p:spPr>
          <a:xfrm>
            <a:off x="4484762" y="129164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1" name="文本框 40">
            <a:extLst>
              <a:ext uri="{FF2B5EF4-FFF2-40B4-BE49-F238E27FC236}">
                <a16:creationId xmlns:a16="http://schemas.microsoft.com/office/drawing/2014/main" id="{9A3828DC-972F-1B45-9E44-86364CAFA764}"/>
              </a:ext>
            </a:extLst>
          </p:cNvPr>
          <p:cNvSpPr txBox="1"/>
          <p:nvPr/>
        </p:nvSpPr>
        <p:spPr>
          <a:xfrm>
            <a:off x="224788" y="4439894"/>
            <a:ext cx="3849387" cy="1372683"/>
          </a:xfrm>
          <a:prstGeom prst="rect">
            <a:avLst/>
          </a:prstGeom>
          <a:noFill/>
        </p:spPr>
        <p:txBody>
          <a:bodyPr wrap="square" rtlCol="0">
            <a:spAutoFit/>
          </a:bodyPr>
          <a:lstStyle/>
          <a:p>
            <a:pPr lvl="0"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字符种类多：</a:t>
            </a:r>
            <a:r>
              <a:rPr lang="zh-CN" altLang="en-US" sz="1600" dirty="0">
                <a:solidFill>
                  <a:schemeClr val="tx1">
                    <a:lumMod val="85000"/>
                    <a:lumOff val="15000"/>
                  </a:schemeClr>
                </a:solidFill>
                <a:latin typeface="等线" panose="020F0502020204030204"/>
                <a:ea typeface="等线" panose="02010600030101010101" pitchFamily="2" charset="-122"/>
              </a:rPr>
              <a:t>单款模型支持</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种字体</a:t>
            </a:r>
            <a:endParaRPr lang="en-US" altLang="zh-CN" sz="1600" baseline="30000" dirty="0">
              <a:solidFill>
                <a:schemeClr val="tx1">
                  <a:lumMod val="85000"/>
                  <a:lumOff val="15000"/>
                </a:schemeClr>
              </a:solidFill>
              <a:latin typeface="等线" panose="020F0502020204030204"/>
              <a:ea typeface="等线" panose="02010600030101010101" pitchFamily="2" charset="-122"/>
            </a:endParaRPr>
          </a:p>
          <a:p>
            <a:pPr algn="just"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表带颜色多：</a:t>
            </a:r>
            <a:r>
              <a:rPr lang="zh-CN" altLang="en-US" sz="1600" dirty="0">
                <a:solidFill>
                  <a:schemeClr val="tx1">
                    <a:lumMod val="85000"/>
                    <a:lumOff val="15000"/>
                  </a:schemeClr>
                </a:solidFill>
                <a:latin typeface="等线" panose="020F0502020204030204"/>
                <a:ea typeface="等线" panose="02010600030101010101" pitchFamily="2" charset="-122"/>
              </a:rPr>
              <a:t>包含黑白和橘色</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种颜色</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成像情况多：</a:t>
            </a:r>
            <a:r>
              <a:rPr lang="zh-CN" altLang="zh-CN" sz="1600" dirty="0">
                <a:solidFill>
                  <a:schemeClr val="tx1">
                    <a:lumMod val="85000"/>
                    <a:lumOff val="15000"/>
                  </a:schemeClr>
                </a:solidFill>
                <a:latin typeface="等线" panose="020F0502020204030204"/>
                <a:ea typeface="等线" panose="02010600030101010101" pitchFamily="2" charset="-122"/>
              </a:rPr>
              <a:t>包括</a:t>
            </a:r>
            <a:r>
              <a:rPr lang="zh-CN" altLang="en-US" sz="1600" dirty="0">
                <a:solidFill>
                  <a:schemeClr val="tx1">
                    <a:lumMod val="85000"/>
                    <a:lumOff val="15000"/>
                  </a:schemeClr>
                </a:solidFill>
                <a:latin typeface="等线" panose="020F0502020204030204"/>
                <a:ea typeface="等线" panose="02010600030101010101" pitchFamily="2" charset="-122"/>
              </a:rPr>
              <a:t>成像模糊、打光，倾斜等综合字符种类，颜色，打光等共 </a:t>
            </a:r>
            <a:r>
              <a:rPr lang="en-US" altLang="zh-CN" sz="1600" b="1" dirty="0">
                <a:solidFill>
                  <a:srgbClr val="0070C0"/>
                </a:solidFill>
                <a:latin typeface="等线" panose="020F0502020204030204"/>
                <a:ea typeface="等线" panose="02010600030101010101" pitchFamily="2" charset="-122"/>
              </a:rPr>
              <a:t>15</a:t>
            </a:r>
            <a:r>
              <a:rPr lang="zh-CN" altLang="en-US" sz="1600" b="1" dirty="0">
                <a:solidFill>
                  <a:srgbClr val="0070C0"/>
                </a:solidFill>
                <a:latin typeface="等线" panose="020F0502020204030204"/>
                <a:ea typeface="等线" panose="02010600030101010101" pitchFamily="2" charset="-122"/>
              </a:rPr>
              <a:t> </a:t>
            </a:r>
            <a:r>
              <a:rPr lang="zh-CN" altLang="en-US" sz="1600" dirty="0">
                <a:solidFill>
                  <a:schemeClr val="tx1">
                    <a:lumMod val="85000"/>
                    <a:lumOff val="15000"/>
                  </a:schemeClr>
                </a:solidFill>
                <a:latin typeface="等线" panose="020F0502020204030204"/>
                <a:ea typeface="等线" panose="02010600030101010101" pitchFamily="2" charset="-122"/>
              </a:rPr>
              <a:t>种不同形态</a:t>
            </a:r>
            <a:endParaRPr lang="zh-CN"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2" name="箭头: 五边形 69">
            <a:extLst>
              <a:ext uri="{FF2B5EF4-FFF2-40B4-BE49-F238E27FC236}">
                <a16:creationId xmlns:a16="http://schemas.microsoft.com/office/drawing/2014/main" id="{88E929F9-350C-CA43-B081-C660008B67AE}"/>
              </a:ext>
            </a:extLst>
          </p:cNvPr>
          <p:cNvSpPr/>
          <p:nvPr/>
        </p:nvSpPr>
        <p:spPr>
          <a:xfrm>
            <a:off x="4484762" y="3917450"/>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43" name="文本框 42">
            <a:extLst>
              <a:ext uri="{FF2B5EF4-FFF2-40B4-BE49-F238E27FC236}">
                <a16:creationId xmlns:a16="http://schemas.microsoft.com/office/drawing/2014/main" id="{8B8359A5-8E89-8E45-8A78-8D393DC85C58}"/>
              </a:ext>
            </a:extLst>
          </p:cNvPr>
          <p:cNvSpPr txBox="1"/>
          <p:nvPr/>
        </p:nvSpPr>
        <p:spPr>
          <a:xfrm>
            <a:off x="4393398" y="4437271"/>
            <a:ext cx="3912699" cy="1375761"/>
          </a:xfrm>
          <a:prstGeom prst="rect">
            <a:avLst/>
          </a:prstGeom>
          <a:noFill/>
        </p:spPr>
        <p:txBody>
          <a:bodyPr wrap="square" rtlCol="0">
            <a:spAutoFit/>
          </a:bodyPr>
          <a:lstStyle/>
          <a:p>
            <a:pPr algn="just">
              <a:lnSpc>
                <a:spcPct val="7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首次与</a:t>
            </a:r>
            <a:r>
              <a:rPr lang="zh-CN" altLang="en-US" sz="1600" b="1" dirty="0">
                <a:solidFill>
                  <a:srgbClr val="0070C0"/>
                </a:solidFill>
                <a:latin typeface="等线" panose="020F0502020204030204"/>
                <a:ea typeface="等线" panose="02010600030101010101" pitchFamily="2" charset="-122"/>
                <a:sym typeface="+mn-lt"/>
              </a:rPr>
              <a:t>同类竞品</a:t>
            </a:r>
            <a:r>
              <a:rPr lang="en-US" altLang="zh-CN" sz="1600" b="1" dirty="0">
                <a:solidFill>
                  <a:srgbClr val="0070C0"/>
                </a:solidFill>
                <a:latin typeface="等线" panose="020F0502020204030204"/>
                <a:ea typeface="等线" panose="02010600030101010101" pitchFamily="2" charset="-122"/>
                <a:sym typeface="+mn-lt"/>
              </a:rPr>
              <a:t>PK</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技术性能上完胜，</a:t>
            </a:r>
          </a:p>
          <a:p>
            <a:pPr algn="just">
              <a:lnSpc>
                <a:spcPct val="12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得到</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PMP</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集团高层的认可</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dirty="0">
                <a:solidFill>
                  <a:schemeClr val="tx1">
                    <a:lumMod val="85000"/>
                    <a:lumOff val="15000"/>
                  </a:schemeClr>
                </a:solidFill>
                <a:latin typeface="等线" panose="020F0502020204030204"/>
                <a:ea typeface="等线" panose="02010600030101010101" pitchFamily="2" charset="-122"/>
              </a:rPr>
              <a:t>基于</a:t>
            </a:r>
            <a:r>
              <a:rPr lang="en-US" altLang="zh-CN" sz="1600" b="1" dirty="0">
                <a:solidFill>
                  <a:srgbClr val="0070C0"/>
                </a:solidFill>
                <a:latin typeface="等线" panose="020F0502020204030204"/>
                <a:ea typeface="等线" panose="02010600030101010101" pitchFamily="2" charset="-122"/>
              </a:rPr>
              <a:t>SMore </a:t>
            </a:r>
            <a:r>
              <a:rPr lang="en-US" altLang="zh-CN" sz="1600" b="1" dirty="0" err="1">
                <a:solidFill>
                  <a:srgbClr val="0070C0"/>
                </a:solidFill>
                <a:latin typeface="等线" panose="020F0502020204030204"/>
                <a:ea typeface="等线" panose="02010600030101010101" pitchFamily="2" charset="-122"/>
              </a:rPr>
              <a:t>Vimo</a:t>
            </a:r>
            <a:r>
              <a:rPr lang="zh-CN" altLang="en-US" sz="1600" b="1" dirty="0">
                <a:solidFill>
                  <a:srgbClr val="0070C0"/>
                </a:solidFill>
                <a:latin typeface="等线" panose="020F0502020204030204"/>
                <a:ea typeface="等线" panose="02010600030101010101" pitchFamily="2" charset="-122"/>
              </a:rPr>
              <a:t>工业</a:t>
            </a:r>
            <a:r>
              <a:rPr lang="en-US" altLang="zh-CN" sz="1600" b="1" dirty="0">
                <a:solidFill>
                  <a:srgbClr val="0070C0"/>
                </a:solidFill>
                <a:latin typeface="等线" panose="020F0502020204030204"/>
                <a:ea typeface="等线" panose="02010600030101010101" pitchFamily="2" charset="-122"/>
              </a:rPr>
              <a:t>OCR</a:t>
            </a:r>
            <a:r>
              <a:rPr lang="zh-CN" altLang="en-US" sz="1600" b="1" dirty="0">
                <a:solidFill>
                  <a:srgbClr val="0070C0"/>
                </a:solidFill>
                <a:latin typeface="等线" panose="020F0502020204030204"/>
                <a:ea typeface="等线" panose="02010600030101010101" pitchFamily="2" charset="-122"/>
              </a:rPr>
              <a:t>识别</a:t>
            </a:r>
            <a:r>
              <a:rPr lang="zh-CN" altLang="en-US" sz="1600" dirty="0">
                <a:solidFill>
                  <a:schemeClr val="tx1">
                    <a:lumMod val="85000"/>
                    <a:lumOff val="15000"/>
                  </a:schemeClr>
                </a:solidFill>
                <a:latin typeface="等线" panose="020F0502020204030204"/>
                <a:ea typeface="等线" panose="02010600030101010101" pitchFamily="2" charset="-122"/>
              </a:rPr>
              <a:t>算法</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b="1" dirty="0">
                <a:solidFill>
                  <a:srgbClr val="0070C0"/>
                </a:solidFill>
                <a:latin typeface="等线" panose="020F0502020204030204"/>
                <a:ea typeface="等线" panose="02010600030101010101" pitchFamily="2" charset="-122"/>
              </a:rPr>
              <a:t>复杂高效的预处理</a:t>
            </a:r>
            <a:r>
              <a:rPr lang="zh-CN" altLang="en-US" sz="1600" dirty="0">
                <a:solidFill>
                  <a:schemeClr val="tx1">
                    <a:lumMod val="85000"/>
                    <a:lumOff val="15000"/>
                  </a:schemeClr>
                </a:solidFill>
                <a:latin typeface="等线" panose="020F0502020204030204"/>
                <a:ea typeface="等线" panose="02010600030101010101" pitchFamily="2" charset="-122"/>
              </a:rPr>
              <a:t>，增加算法对环境鲁棒性</a:t>
            </a:r>
            <a:endParaRPr lang="en-US"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4" name="箭头: 五边形 24">
            <a:extLst>
              <a:ext uri="{FF2B5EF4-FFF2-40B4-BE49-F238E27FC236}">
                <a16:creationId xmlns:a16="http://schemas.microsoft.com/office/drawing/2014/main" id="{13255A38-D42B-2044-B0F0-FFAD65069BB5}"/>
              </a:ext>
            </a:extLst>
          </p:cNvPr>
          <p:cNvSpPr/>
          <p:nvPr/>
        </p:nvSpPr>
        <p:spPr>
          <a:xfrm>
            <a:off x="350740" y="1291644"/>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grpSp>
        <p:nvGrpSpPr>
          <p:cNvPr id="45" name="组合 44">
            <a:extLst>
              <a:ext uri="{FF2B5EF4-FFF2-40B4-BE49-F238E27FC236}">
                <a16:creationId xmlns:a16="http://schemas.microsoft.com/office/drawing/2014/main" id="{019A4CED-1AB4-2746-8F2B-1804143E80A6}"/>
              </a:ext>
            </a:extLst>
          </p:cNvPr>
          <p:cNvGrpSpPr/>
          <p:nvPr/>
        </p:nvGrpSpPr>
        <p:grpSpPr>
          <a:xfrm>
            <a:off x="6582440" y="1858994"/>
            <a:ext cx="1723657" cy="1422594"/>
            <a:chOff x="6746468" y="1680857"/>
            <a:chExt cx="2283038" cy="1712278"/>
          </a:xfrm>
        </p:grpSpPr>
        <p:pic>
          <p:nvPicPr>
            <p:cNvPr id="46" name="图片 45">
              <a:extLst>
                <a:ext uri="{FF2B5EF4-FFF2-40B4-BE49-F238E27FC236}">
                  <a16:creationId xmlns:a16="http://schemas.microsoft.com/office/drawing/2014/main" id="{FC2F10A4-8C0F-1D47-A000-7C25AF42A0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468" y="1680857"/>
              <a:ext cx="2283038" cy="1712278"/>
            </a:xfrm>
            <a:prstGeom prst="rect">
              <a:avLst/>
            </a:prstGeom>
          </p:spPr>
        </p:pic>
        <p:sp>
          <p:nvSpPr>
            <p:cNvPr id="47" name="矩形 46">
              <a:extLst>
                <a:ext uri="{FF2B5EF4-FFF2-40B4-BE49-F238E27FC236}">
                  <a16:creationId xmlns:a16="http://schemas.microsoft.com/office/drawing/2014/main" id="{D49E6FAD-BFC8-F94A-A5DF-D8D3E416EFCC}"/>
                </a:ext>
              </a:extLst>
            </p:cNvPr>
            <p:cNvSpPr/>
            <p:nvPr/>
          </p:nvSpPr>
          <p:spPr>
            <a:xfrm>
              <a:off x="8048021" y="1818525"/>
              <a:ext cx="315143" cy="215757"/>
            </a:xfrm>
            <a:prstGeom prst="rect">
              <a:avLst/>
            </a:prstGeom>
            <a:noFill/>
            <a:ln w="28575">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grpSp>
        <p:nvGrpSpPr>
          <p:cNvPr id="48" name="组合 47">
            <a:extLst>
              <a:ext uri="{FF2B5EF4-FFF2-40B4-BE49-F238E27FC236}">
                <a16:creationId xmlns:a16="http://schemas.microsoft.com/office/drawing/2014/main" id="{D415772C-EB1F-CB48-A50D-4FE41FAB2ED9}"/>
              </a:ext>
            </a:extLst>
          </p:cNvPr>
          <p:cNvGrpSpPr/>
          <p:nvPr/>
        </p:nvGrpSpPr>
        <p:grpSpPr>
          <a:xfrm>
            <a:off x="4484762" y="1858995"/>
            <a:ext cx="1978557" cy="1404760"/>
            <a:chOff x="-2336294" y="3038225"/>
            <a:chExt cx="4097682" cy="1870260"/>
          </a:xfrm>
        </p:grpSpPr>
        <p:pic>
          <p:nvPicPr>
            <p:cNvPr id="49" name="图片 48">
              <a:extLst>
                <a:ext uri="{FF2B5EF4-FFF2-40B4-BE49-F238E27FC236}">
                  <a16:creationId xmlns:a16="http://schemas.microsoft.com/office/drawing/2014/main" id="{A142AF82-AF28-3441-89BA-A05E26EF12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a:stretch>
              <a:fillRect/>
            </a:stretch>
          </p:blipFill>
          <p:spPr>
            <a:xfrm>
              <a:off x="-2336294" y="3038225"/>
              <a:ext cx="4097680" cy="365762"/>
            </a:xfrm>
            <a:prstGeom prst="rect">
              <a:avLst/>
            </a:prstGeom>
            <a:noFill/>
          </p:spPr>
        </p:pic>
        <p:pic>
          <p:nvPicPr>
            <p:cNvPr id="50" name="图片 49">
              <a:extLst>
                <a:ext uri="{FF2B5EF4-FFF2-40B4-BE49-F238E27FC236}">
                  <a16:creationId xmlns:a16="http://schemas.microsoft.com/office/drawing/2014/main" id="{5708EEDE-5653-3B41-AD77-9E4FD29723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6294" y="3403987"/>
              <a:ext cx="4097681" cy="510081"/>
            </a:xfrm>
            <a:prstGeom prst="rect">
              <a:avLst/>
            </a:prstGeom>
          </p:spPr>
        </p:pic>
        <p:pic>
          <p:nvPicPr>
            <p:cNvPr id="51" name="图片 50">
              <a:extLst>
                <a:ext uri="{FF2B5EF4-FFF2-40B4-BE49-F238E27FC236}">
                  <a16:creationId xmlns:a16="http://schemas.microsoft.com/office/drawing/2014/main" id="{485F70EE-31DC-634F-87B6-02D0C08A8C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36293" y="3920544"/>
              <a:ext cx="4097680" cy="461769"/>
            </a:xfrm>
            <a:prstGeom prst="rect">
              <a:avLst/>
            </a:prstGeom>
          </p:spPr>
        </p:pic>
        <p:pic>
          <p:nvPicPr>
            <p:cNvPr id="52" name="图片 51">
              <a:extLst>
                <a:ext uri="{FF2B5EF4-FFF2-40B4-BE49-F238E27FC236}">
                  <a16:creationId xmlns:a16="http://schemas.microsoft.com/office/drawing/2014/main" id="{4AF2E890-FFD5-C443-98A5-7B921D44731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6293" y="4382313"/>
              <a:ext cx="4097681" cy="526172"/>
            </a:xfrm>
            <a:prstGeom prst="rect">
              <a:avLst/>
            </a:prstGeom>
          </p:spPr>
        </p:pic>
      </p:grpSp>
      <p:pic>
        <p:nvPicPr>
          <p:cNvPr id="53" name="图片 52">
            <a:extLst>
              <a:ext uri="{FF2B5EF4-FFF2-40B4-BE49-F238E27FC236}">
                <a16:creationId xmlns:a16="http://schemas.microsoft.com/office/drawing/2014/main" id="{1922BBCF-1991-884F-A759-339AA8F0AF73}"/>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9272" b="94702" l="9833" r="92469">
                        <a14:foregroundMark x1="79079" y1="44371" x2="79079" y2="44371"/>
                        <a14:foregroundMark x1="74686" y1="63907" x2="74686" y2="63907"/>
                        <a14:foregroundMark x1="79498" y1="28146" x2="79498" y2="28146"/>
                        <a14:foregroundMark x1="82218" y1="27483" x2="82218" y2="27483"/>
                        <a14:foregroundMark x1="36820" y1="95364" x2="36820" y2="95364"/>
                        <a14:foregroundMark x1="82636" y1="50000" x2="82636" y2="50000"/>
                        <a14:foregroundMark x1="92469" y1="31788" x2="92469" y2="31788"/>
                        <a14:foregroundMark x1="50209" y1="9272" x2="50209" y2="9272"/>
                        <a14:foregroundMark x1="85774" y1="40728" x2="85774" y2="40728"/>
                      </a14:backgroundRemoval>
                    </a14:imgEffect>
                  </a14:imgLayer>
                </a14:imgProps>
              </a:ext>
              <a:ext uri="{28A0092B-C50C-407E-A947-70E740481C1C}">
                <a14:useLocalDpi xmlns:a14="http://schemas.microsoft.com/office/drawing/2010/main"/>
              </a:ext>
            </a:extLst>
          </a:blip>
          <a:stretch>
            <a:fillRect/>
          </a:stretch>
        </p:blipFill>
        <p:spPr>
          <a:xfrm>
            <a:off x="6380241" y="2697920"/>
            <a:ext cx="940053" cy="593925"/>
          </a:xfrm>
          <a:prstGeom prst="rect">
            <a:avLst/>
          </a:prstGeom>
        </p:spPr>
      </p:pic>
    </p:spTree>
    <p:extLst>
      <p:ext uri="{BB962C8B-B14F-4D97-AF65-F5344CB8AC3E}">
        <p14:creationId xmlns:p14="http://schemas.microsoft.com/office/powerpoint/2010/main" val="98238630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行业方案</a:t>
            </a:r>
            <a:r>
              <a:rPr lang="en-US" altLang="zh-CN" sz="2400" b="1" spc="100" dirty="0">
                <a:solidFill>
                  <a:srgbClr val="043E6F"/>
                </a:solidFill>
                <a:cs typeface="Arial" panose="020B0604020202020204" pitchFamily="34" charset="0"/>
              </a:rPr>
              <a:t>:3</a:t>
            </a:r>
            <a:r>
              <a:rPr lang="en-HK" altLang="zh-CN" sz="2400" b="1" spc="100" dirty="0">
                <a:solidFill>
                  <a:srgbClr val="043E6F"/>
                </a:solidFill>
                <a:cs typeface="Arial" panose="020B0604020202020204" pitchFamily="34" charset="0"/>
              </a:rPr>
              <a:t>C</a:t>
            </a:r>
            <a:r>
              <a:rPr lang="zh-CN" altLang="en-US" sz="2400" b="1" spc="100" dirty="0">
                <a:solidFill>
                  <a:srgbClr val="043E6F"/>
                </a:solidFill>
                <a:cs typeface="Arial" panose="020B0604020202020204" pitchFamily="34" charset="0"/>
              </a:rPr>
              <a:t>电子制造服务</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顶角 67">
            <a:extLst>
              <a:ext uri="{FF2B5EF4-FFF2-40B4-BE49-F238E27FC236}">
                <a16:creationId xmlns:a16="http://schemas.microsoft.com/office/drawing/2014/main" id="{EEA76C72-2A81-4C64-BD61-BB7BE7F7FF75}"/>
              </a:ext>
            </a:extLst>
          </p:cNvPr>
          <p:cNvSpPr/>
          <p:nvPr/>
        </p:nvSpPr>
        <p:spPr>
          <a:xfrm rot="10800000" flipV="1">
            <a:off x="4124431" y="3211725"/>
            <a:ext cx="397978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6" name="矩形: 圆顶角 67">
            <a:extLst>
              <a:ext uri="{FF2B5EF4-FFF2-40B4-BE49-F238E27FC236}">
                <a16:creationId xmlns:a16="http://schemas.microsoft.com/office/drawing/2014/main" id="{6C2D6230-E045-47CB-9FEB-885D018A6F47}"/>
              </a:ext>
            </a:extLst>
          </p:cNvPr>
          <p:cNvSpPr/>
          <p:nvPr/>
        </p:nvSpPr>
        <p:spPr>
          <a:xfrm rot="10800000" flipV="1">
            <a:off x="818523" y="3211725"/>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7" name="矩形: 圆顶角 67">
            <a:extLst>
              <a:ext uri="{FF2B5EF4-FFF2-40B4-BE49-F238E27FC236}">
                <a16:creationId xmlns:a16="http://schemas.microsoft.com/office/drawing/2014/main" id="{9E1ACD63-0978-4207-9DB4-7E7090E96E94}"/>
              </a:ext>
            </a:extLst>
          </p:cNvPr>
          <p:cNvSpPr/>
          <p:nvPr/>
        </p:nvSpPr>
        <p:spPr>
          <a:xfrm rot="10800000" flipV="1">
            <a:off x="7416270"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8" name="矩形: 圆顶角 67">
            <a:extLst>
              <a:ext uri="{FF2B5EF4-FFF2-40B4-BE49-F238E27FC236}">
                <a16:creationId xmlns:a16="http://schemas.microsoft.com/office/drawing/2014/main" id="{6C0A399D-D7C9-450A-99BB-1EBA85A4C7EA}"/>
              </a:ext>
            </a:extLst>
          </p:cNvPr>
          <p:cNvSpPr/>
          <p:nvPr/>
        </p:nvSpPr>
        <p:spPr>
          <a:xfrm rot="10800000" flipV="1">
            <a:off x="4124431"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9" name="矩形: 圆顶角 67">
            <a:extLst>
              <a:ext uri="{FF2B5EF4-FFF2-40B4-BE49-F238E27FC236}">
                <a16:creationId xmlns:a16="http://schemas.microsoft.com/office/drawing/2014/main" id="{5C34B965-B990-4A4C-BB44-BF1863941FEC}"/>
              </a:ext>
            </a:extLst>
          </p:cNvPr>
          <p:cNvSpPr/>
          <p:nvPr/>
        </p:nvSpPr>
        <p:spPr>
          <a:xfrm rot="10800000" flipV="1">
            <a:off x="818523"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0" name="内容占位符 3">
            <a:extLst>
              <a:ext uri="{FF2B5EF4-FFF2-40B4-BE49-F238E27FC236}">
                <a16:creationId xmlns:a16="http://schemas.microsoft.com/office/drawing/2014/main" id="{6F46B16F-6D7A-4A68-B710-18316F067D96}"/>
              </a:ext>
            </a:extLst>
          </p:cNvPr>
          <p:cNvSpPr txBox="1">
            <a:spLocks/>
          </p:cNvSpPr>
          <p:nvPr/>
        </p:nvSpPr>
        <p:spPr>
          <a:xfrm>
            <a:off x="736745" y="257859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ts val="1900"/>
              </a:lnSpc>
              <a:spcBef>
                <a:spcPts val="1000"/>
              </a:spcBef>
              <a:spcAft>
                <a:spcPts val="0"/>
              </a:spcAft>
              <a:buClrTx/>
              <a:buSzTx/>
              <a:buFont typeface="Arial" panose="020B0604020202020204" pitchFamily="34" charset="0"/>
              <a:buChar char="•"/>
              <a:tabLst/>
              <a:defRPr/>
            </a:pPr>
            <a:endParaRPr kumimoji="0" lang="zh-CN" altLang="en-US" sz="1200" u="none" strike="noStrike" kern="1200" cap="none" spc="100" normalizeH="0" baseline="0" noProof="0" dirty="0">
              <a:ln>
                <a:noFill/>
              </a:ln>
              <a:solidFill>
                <a:srgbClr val="474646"/>
              </a:solidFill>
              <a:effectLst/>
              <a:uLnTx/>
              <a:uFillTx/>
              <a:ea typeface="+mn-ea"/>
            </a:endParaRPr>
          </a:p>
        </p:txBody>
      </p:sp>
      <p:grpSp>
        <p:nvGrpSpPr>
          <p:cNvPr id="31" name="组合 25">
            <a:extLst>
              <a:ext uri="{FF2B5EF4-FFF2-40B4-BE49-F238E27FC236}">
                <a16:creationId xmlns:a16="http://schemas.microsoft.com/office/drawing/2014/main" id="{7422CF72-FDAE-4A10-BC6D-8583FB48CC07}"/>
              </a:ext>
            </a:extLst>
          </p:cNvPr>
          <p:cNvGrpSpPr/>
          <p:nvPr/>
        </p:nvGrpSpPr>
        <p:grpSpPr>
          <a:xfrm>
            <a:off x="1080218" y="936695"/>
            <a:ext cx="9531267" cy="4489584"/>
            <a:chOff x="1666706" y="956381"/>
            <a:chExt cx="8046320" cy="4221263"/>
          </a:xfrm>
        </p:grpSpPr>
        <p:grpSp>
          <p:nvGrpSpPr>
            <p:cNvPr id="33" name="组合 2">
              <a:extLst>
                <a:ext uri="{FF2B5EF4-FFF2-40B4-BE49-F238E27FC236}">
                  <a16:creationId xmlns:a16="http://schemas.microsoft.com/office/drawing/2014/main" id="{C6A3F85B-1C88-4D5D-93C8-DB02B607D06B}"/>
                </a:ext>
              </a:extLst>
            </p:cNvPr>
            <p:cNvGrpSpPr/>
            <p:nvPr/>
          </p:nvGrpSpPr>
          <p:grpSpPr>
            <a:xfrm>
              <a:off x="1698729" y="956381"/>
              <a:ext cx="2247700" cy="2071235"/>
              <a:chOff x="1859307" y="1166191"/>
              <a:chExt cx="2532605" cy="2345730"/>
            </a:xfrm>
          </p:grpSpPr>
          <p:sp>
            <p:nvSpPr>
              <p:cNvPr id="90" name="文本框 8">
                <a:extLst>
                  <a:ext uri="{FF2B5EF4-FFF2-40B4-BE49-F238E27FC236}">
                    <a16:creationId xmlns:a16="http://schemas.microsoft.com/office/drawing/2014/main" id="{FE1B25F3-C5C3-4E22-BCB0-C0768F5066B0}"/>
                  </a:ext>
                </a:extLst>
              </p:cNvPr>
              <p:cNvSpPr txBox="1"/>
              <p:nvPr/>
            </p:nvSpPr>
            <p:spPr>
              <a:xfrm>
                <a:off x="1859307" y="2758135"/>
                <a:ext cx="2532605" cy="75378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缺陷种类：</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检测精度：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0.01m</a:t>
                </a:r>
                <a:r>
                  <a:rPr kumimoji="0" lang="en-US" altLang="zh-CN"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2</a:t>
                </a:r>
                <a:r>
                  <a:rPr kumimoji="0" lang="zh-CN" altLang="en-US"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99.5%+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91" name="文本框 10">
                <a:extLst>
                  <a:ext uri="{FF2B5EF4-FFF2-40B4-BE49-F238E27FC236}">
                    <a16:creationId xmlns:a16="http://schemas.microsoft.com/office/drawing/2014/main" id="{8D044741-A023-4F7E-9857-F5127CF68DA8}"/>
                  </a:ext>
                </a:extLst>
              </p:cNvPr>
              <p:cNvSpPr txBox="1"/>
              <p:nvPr/>
            </p:nvSpPr>
            <p:spPr>
              <a:xfrm>
                <a:off x="1973709" y="1166191"/>
                <a:ext cx="2231635" cy="36344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无线充电线圈缺陷检测</a:t>
                </a:r>
              </a:p>
            </p:txBody>
          </p:sp>
          <p:pic>
            <p:nvPicPr>
              <p:cNvPr id="92" name="图片 11">
                <a:extLst>
                  <a:ext uri="{FF2B5EF4-FFF2-40B4-BE49-F238E27FC236}">
                    <a16:creationId xmlns:a16="http://schemas.microsoft.com/office/drawing/2014/main" id="{B9A5B7E2-975C-42EE-877B-4BB0750A50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4807" y="1635844"/>
                <a:ext cx="968095" cy="972620"/>
              </a:xfrm>
              <a:prstGeom prst="rect">
                <a:avLst/>
              </a:prstGeom>
            </p:spPr>
          </p:pic>
          <p:pic>
            <p:nvPicPr>
              <p:cNvPr id="93" name="图片 12">
                <a:extLst>
                  <a:ext uri="{FF2B5EF4-FFF2-40B4-BE49-F238E27FC236}">
                    <a16:creationId xmlns:a16="http://schemas.microsoft.com/office/drawing/2014/main" id="{66D8B7B6-DE58-463F-ADCB-2CD25DAD5A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5059" y="1632033"/>
                <a:ext cx="982239" cy="1007051"/>
              </a:xfrm>
              <a:prstGeom prst="rect">
                <a:avLst/>
              </a:prstGeom>
            </p:spPr>
          </p:pic>
        </p:grpSp>
        <p:grpSp>
          <p:nvGrpSpPr>
            <p:cNvPr id="54" name="组合 20">
              <a:extLst>
                <a:ext uri="{FF2B5EF4-FFF2-40B4-BE49-F238E27FC236}">
                  <a16:creationId xmlns:a16="http://schemas.microsoft.com/office/drawing/2014/main" id="{B6CE8175-C7CE-4B8E-AB73-E2672FA86C5D}"/>
                </a:ext>
              </a:extLst>
            </p:cNvPr>
            <p:cNvGrpSpPr/>
            <p:nvPr/>
          </p:nvGrpSpPr>
          <p:grpSpPr>
            <a:xfrm>
              <a:off x="4407869" y="956381"/>
              <a:ext cx="2247700" cy="2059673"/>
              <a:chOff x="3617756" y="898547"/>
              <a:chExt cx="2247700" cy="2059673"/>
            </a:xfrm>
          </p:grpSpPr>
          <p:sp>
            <p:nvSpPr>
              <p:cNvPr id="85" name="文本框 14">
                <a:extLst>
                  <a:ext uri="{FF2B5EF4-FFF2-40B4-BE49-F238E27FC236}">
                    <a16:creationId xmlns:a16="http://schemas.microsoft.com/office/drawing/2014/main" id="{1E27ECFC-09A7-4DBF-A74E-2AB7D6989CB2}"/>
                  </a:ext>
                </a:extLst>
              </p:cNvPr>
              <p:cNvSpPr txBox="1"/>
              <p:nvPr/>
            </p:nvSpPr>
            <p:spPr>
              <a:xfrm>
                <a:off x="3617756" y="1930913"/>
                <a:ext cx="2247700"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60+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精密光源设计，克服产品翘曲因素，全方面呈现缺陷项；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UPH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1200pcs/h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86" name="文本框 15">
                <a:extLst>
                  <a:ext uri="{FF2B5EF4-FFF2-40B4-BE49-F238E27FC236}">
                    <a16:creationId xmlns:a16="http://schemas.microsoft.com/office/drawing/2014/main" id="{A8053E5B-BF64-42DB-980C-F1B259824CA5}"/>
                  </a:ext>
                </a:extLst>
              </p:cNvPr>
              <p:cNvSpPr txBox="1"/>
              <p:nvPr/>
            </p:nvSpPr>
            <p:spPr>
              <a:xfrm>
                <a:off x="3903149" y="898547"/>
                <a:ext cx="1676913"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柔性电路板缺陷检测</a:t>
                </a:r>
              </a:p>
            </p:txBody>
          </p:sp>
          <p:pic>
            <p:nvPicPr>
              <p:cNvPr id="87" name="图片 4">
                <a:extLst>
                  <a:ext uri="{FF2B5EF4-FFF2-40B4-BE49-F238E27FC236}">
                    <a16:creationId xmlns:a16="http://schemas.microsoft.com/office/drawing/2014/main" id="{84FEBFE4-E8A3-490A-A5CB-0A73CF6A5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3103" y="1338378"/>
                <a:ext cx="600077" cy="514351"/>
              </a:xfrm>
              <a:prstGeom prst="rect">
                <a:avLst/>
              </a:prstGeom>
            </p:spPr>
          </p:pic>
          <p:pic>
            <p:nvPicPr>
              <p:cNvPr id="88" name="图片 6">
                <a:extLst>
                  <a:ext uri="{FF2B5EF4-FFF2-40B4-BE49-F238E27FC236}">
                    <a16:creationId xmlns:a16="http://schemas.microsoft.com/office/drawing/2014/main" id="{11645669-0158-437D-A1A5-A5AD2B362B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3643" y="1338317"/>
                <a:ext cx="516916" cy="516916"/>
              </a:xfrm>
              <a:prstGeom prst="rect">
                <a:avLst/>
              </a:prstGeom>
            </p:spPr>
          </p:pic>
          <p:pic>
            <p:nvPicPr>
              <p:cNvPr id="89" name="图片 19">
                <a:extLst>
                  <a:ext uri="{FF2B5EF4-FFF2-40B4-BE49-F238E27FC236}">
                    <a16:creationId xmlns:a16="http://schemas.microsoft.com/office/drawing/2014/main" id="{185B6499-B83D-46E7-91E7-40E0D9CFF4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01022" y="1338317"/>
                <a:ext cx="573767" cy="514411"/>
              </a:xfrm>
              <a:prstGeom prst="rect">
                <a:avLst/>
              </a:prstGeom>
            </p:spPr>
          </p:pic>
        </p:grpSp>
        <p:sp>
          <p:nvSpPr>
            <p:cNvPr id="55" name="文本框 22">
              <a:extLst>
                <a:ext uri="{FF2B5EF4-FFF2-40B4-BE49-F238E27FC236}">
                  <a16:creationId xmlns:a16="http://schemas.microsoft.com/office/drawing/2014/main" id="{A7DAB153-45FF-4AD5-B879-A0E302BE8115}"/>
                </a:ext>
              </a:extLst>
            </p:cNvPr>
            <p:cNvSpPr txBox="1"/>
            <p:nvPr/>
          </p:nvSpPr>
          <p:spPr>
            <a:xfrm>
              <a:off x="7127195" y="2112385"/>
              <a:ext cx="2247700" cy="66557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40+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能适应表盘曲面检测；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56" name="文本框 23">
              <a:extLst>
                <a:ext uri="{FF2B5EF4-FFF2-40B4-BE49-F238E27FC236}">
                  <a16:creationId xmlns:a16="http://schemas.microsoft.com/office/drawing/2014/main" id="{29CB8A41-D51E-4FA0-BA3A-B3478F6455D0}"/>
                </a:ext>
              </a:extLst>
            </p:cNvPr>
            <p:cNvSpPr txBox="1"/>
            <p:nvPr/>
          </p:nvSpPr>
          <p:spPr>
            <a:xfrm>
              <a:off x="7465349" y="956381"/>
              <a:ext cx="2035567" cy="320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手表显示模组缺陷检测</a:t>
              </a:r>
            </a:p>
          </p:txBody>
        </p:sp>
        <p:pic>
          <p:nvPicPr>
            <p:cNvPr id="57" name="图片 29">
              <a:extLst>
                <a:ext uri="{FF2B5EF4-FFF2-40B4-BE49-F238E27FC236}">
                  <a16:creationId xmlns:a16="http://schemas.microsoft.com/office/drawing/2014/main" id="{ABFA65DB-3CAC-4F48-B044-7B5198E5CA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1343" y="1382635"/>
              <a:ext cx="631427" cy="552499"/>
            </a:xfrm>
            <a:prstGeom prst="rect">
              <a:avLst/>
            </a:prstGeom>
          </p:spPr>
        </p:pic>
        <p:pic>
          <p:nvPicPr>
            <p:cNvPr id="58" name="图片 31">
              <a:extLst>
                <a:ext uri="{FF2B5EF4-FFF2-40B4-BE49-F238E27FC236}">
                  <a16:creationId xmlns:a16="http://schemas.microsoft.com/office/drawing/2014/main" id="{F2FBA52F-9483-4804-A385-EBC17C9F93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52388" y="1382635"/>
              <a:ext cx="561975" cy="551471"/>
            </a:xfrm>
            <a:prstGeom prst="rect">
              <a:avLst/>
            </a:prstGeom>
          </p:spPr>
        </p:pic>
        <p:pic>
          <p:nvPicPr>
            <p:cNvPr id="59" name="图片 33">
              <a:extLst>
                <a:ext uri="{FF2B5EF4-FFF2-40B4-BE49-F238E27FC236}">
                  <a16:creationId xmlns:a16="http://schemas.microsoft.com/office/drawing/2014/main" id="{5BE6E48E-AB74-4B65-9B2A-576E0CF2965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23982" y="1382635"/>
              <a:ext cx="561975" cy="559510"/>
            </a:xfrm>
            <a:prstGeom prst="rect">
              <a:avLst/>
            </a:prstGeom>
          </p:spPr>
        </p:pic>
        <p:grpSp>
          <p:nvGrpSpPr>
            <p:cNvPr id="60" name="组合 46">
              <a:extLst>
                <a:ext uri="{FF2B5EF4-FFF2-40B4-BE49-F238E27FC236}">
                  <a16:creationId xmlns:a16="http://schemas.microsoft.com/office/drawing/2014/main" id="{BD61F3F5-7767-4CA1-9B85-04DA6C0B7C87}"/>
                </a:ext>
              </a:extLst>
            </p:cNvPr>
            <p:cNvGrpSpPr/>
            <p:nvPr/>
          </p:nvGrpSpPr>
          <p:grpSpPr>
            <a:xfrm>
              <a:off x="1666706" y="3165968"/>
              <a:ext cx="2247700" cy="2011676"/>
              <a:chOff x="864199" y="3132344"/>
              <a:chExt cx="2247700" cy="2011676"/>
            </a:xfrm>
          </p:grpSpPr>
          <p:sp>
            <p:nvSpPr>
              <p:cNvPr id="81" name="文本框 36">
                <a:extLst>
                  <a:ext uri="{FF2B5EF4-FFF2-40B4-BE49-F238E27FC236}">
                    <a16:creationId xmlns:a16="http://schemas.microsoft.com/office/drawing/2014/main" id="{769D3507-96E6-48DA-AC9F-30FECCA56BA8}"/>
                  </a:ext>
                </a:extLst>
              </p:cNvPr>
              <p:cNvSpPr txBox="1"/>
              <p:nvPr/>
            </p:nvSpPr>
            <p:spPr>
              <a:xfrm>
                <a:off x="864199" y="4261404"/>
                <a:ext cx="2247700" cy="88261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20+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智能读码，对接客户</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MES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系统；</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82" name="文本框 37">
                <a:extLst>
                  <a:ext uri="{FF2B5EF4-FFF2-40B4-BE49-F238E27FC236}">
                    <a16:creationId xmlns:a16="http://schemas.microsoft.com/office/drawing/2014/main" id="{0CA7564C-CE6E-45D6-B627-5B409113ED65}"/>
                  </a:ext>
                </a:extLst>
              </p:cNvPr>
              <p:cNvSpPr txBox="1"/>
              <p:nvPr/>
            </p:nvSpPr>
            <p:spPr>
              <a:xfrm>
                <a:off x="974654" y="3132344"/>
                <a:ext cx="1971798"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Airpods</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耳机缺陷检测</a:t>
                </a:r>
              </a:p>
            </p:txBody>
          </p:sp>
          <p:pic>
            <p:nvPicPr>
              <p:cNvPr id="83" name="图片 43">
                <a:extLst>
                  <a:ext uri="{FF2B5EF4-FFF2-40B4-BE49-F238E27FC236}">
                    <a16:creationId xmlns:a16="http://schemas.microsoft.com/office/drawing/2014/main" id="{EBBDB09F-4581-45EB-A1A2-33E574001AE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8583" y="3503553"/>
                <a:ext cx="859189" cy="644392"/>
              </a:xfrm>
              <a:prstGeom prst="rect">
                <a:avLst/>
              </a:prstGeom>
            </p:spPr>
          </p:pic>
          <p:pic>
            <p:nvPicPr>
              <p:cNvPr id="84" name="图片 45">
                <a:extLst>
                  <a:ext uri="{FF2B5EF4-FFF2-40B4-BE49-F238E27FC236}">
                    <a16:creationId xmlns:a16="http://schemas.microsoft.com/office/drawing/2014/main" id="{CB0DCD0E-72D1-45FF-B8DE-7152FD13CB3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60553" y="3503553"/>
                <a:ext cx="892412" cy="655307"/>
              </a:xfrm>
              <a:prstGeom prst="rect">
                <a:avLst/>
              </a:prstGeom>
            </p:spPr>
          </p:pic>
        </p:grpSp>
        <p:grpSp>
          <p:nvGrpSpPr>
            <p:cNvPr id="61" name="组合 93">
              <a:extLst>
                <a:ext uri="{FF2B5EF4-FFF2-40B4-BE49-F238E27FC236}">
                  <a16:creationId xmlns:a16="http://schemas.microsoft.com/office/drawing/2014/main" id="{6E1F2BEA-E431-4B2C-B072-6C9BE9D76CDA}"/>
                </a:ext>
              </a:extLst>
            </p:cNvPr>
            <p:cNvGrpSpPr/>
            <p:nvPr/>
          </p:nvGrpSpPr>
          <p:grpSpPr>
            <a:xfrm>
              <a:off x="4390092" y="3203782"/>
              <a:ext cx="3058586" cy="1949322"/>
              <a:chOff x="3586522" y="3204540"/>
              <a:chExt cx="3058586" cy="1949322"/>
            </a:xfrm>
          </p:grpSpPr>
          <p:sp>
            <p:nvSpPr>
              <p:cNvPr id="74" name="文本框 65">
                <a:extLst>
                  <a:ext uri="{FF2B5EF4-FFF2-40B4-BE49-F238E27FC236}">
                    <a16:creationId xmlns:a16="http://schemas.microsoft.com/office/drawing/2014/main" id="{D76E7F01-D491-482F-A335-9F82C82D6528}"/>
                  </a:ext>
                </a:extLst>
              </p:cNvPr>
              <p:cNvSpPr txBox="1"/>
              <p:nvPr/>
            </p:nvSpPr>
            <p:spPr>
              <a:xfrm>
                <a:off x="3586522" y="4126555"/>
                <a:ext cx="3058586"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满足字符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二维码</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划</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印章识别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强大的光学性能，可适应镀层、镭雕、印刷等不同字符的识别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5" name="文本框 66">
                <a:extLst>
                  <a:ext uri="{FF2B5EF4-FFF2-40B4-BE49-F238E27FC236}">
                    <a16:creationId xmlns:a16="http://schemas.microsoft.com/office/drawing/2014/main" id="{BB4F40B9-F25C-4447-A3DB-DDFA5DE32A33}"/>
                  </a:ext>
                </a:extLst>
              </p:cNvPr>
              <p:cNvSpPr txBox="1"/>
              <p:nvPr/>
            </p:nvSpPr>
            <p:spPr>
              <a:xfrm>
                <a:off x="3586522" y="3204540"/>
                <a:ext cx="2451337" cy="4919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PCB</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板</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基于</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字符及划 </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x</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 </a:t>
                </a:r>
                <a:br>
                  <a:rPr kumimoji="0" lang="en-HK"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b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识别智能混料分拣系统</a:t>
                </a:r>
              </a:p>
            </p:txBody>
          </p:sp>
          <p:pic>
            <p:nvPicPr>
              <p:cNvPr id="76" name="图片 72">
                <a:extLst>
                  <a:ext uri="{FF2B5EF4-FFF2-40B4-BE49-F238E27FC236}">
                    <a16:creationId xmlns:a16="http://schemas.microsoft.com/office/drawing/2014/main" id="{9002B099-D8CF-4550-B51C-C9A3B311D6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53656" y="3776098"/>
                <a:ext cx="1084008" cy="258440"/>
              </a:xfrm>
              <a:prstGeom prst="rect">
                <a:avLst/>
              </a:prstGeom>
            </p:spPr>
          </p:pic>
          <p:pic>
            <p:nvPicPr>
              <p:cNvPr id="77" name="图片 73">
                <a:extLst>
                  <a:ext uri="{FF2B5EF4-FFF2-40B4-BE49-F238E27FC236}">
                    <a16:creationId xmlns:a16="http://schemas.microsoft.com/office/drawing/2014/main" id="{1D2641EB-1D96-45E6-BD30-D10D1BFBECE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779220" y="3792767"/>
                <a:ext cx="423026" cy="221065"/>
              </a:xfrm>
              <a:prstGeom prst="rect">
                <a:avLst/>
              </a:prstGeom>
            </p:spPr>
          </p:pic>
          <p:pic>
            <p:nvPicPr>
              <p:cNvPr id="78" name="图片 74">
                <a:extLst>
                  <a:ext uri="{FF2B5EF4-FFF2-40B4-BE49-F238E27FC236}">
                    <a16:creationId xmlns:a16="http://schemas.microsoft.com/office/drawing/2014/main" id="{5CD6A21E-A1EA-44FC-A219-517DA063716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43801" y="3762309"/>
                <a:ext cx="297063" cy="275278"/>
              </a:xfrm>
              <a:prstGeom prst="rect">
                <a:avLst/>
              </a:prstGeom>
            </p:spPr>
          </p:pic>
          <p:pic>
            <p:nvPicPr>
              <p:cNvPr id="79" name="图片 75">
                <a:extLst>
                  <a:ext uri="{FF2B5EF4-FFF2-40B4-BE49-F238E27FC236}">
                    <a16:creationId xmlns:a16="http://schemas.microsoft.com/office/drawing/2014/main" id="{40235A62-01F2-4508-9074-33132347A9E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92647" y="3750078"/>
                <a:ext cx="379543" cy="280199"/>
              </a:xfrm>
              <a:prstGeom prst="rect">
                <a:avLst/>
              </a:prstGeom>
            </p:spPr>
          </p:pic>
          <p:pic>
            <p:nvPicPr>
              <p:cNvPr id="80" name="图片 76">
                <a:extLst>
                  <a:ext uri="{FF2B5EF4-FFF2-40B4-BE49-F238E27FC236}">
                    <a16:creationId xmlns:a16="http://schemas.microsoft.com/office/drawing/2014/main" id="{55C6F5AE-176F-40A2-A807-5F2C4007A3E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021930" y="3753492"/>
                <a:ext cx="364288" cy="312914"/>
              </a:xfrm>
              <a:prstGeom prst="rect">
                <a:avLst/>
              </a:prstGeom>
            </p:spPr>
          </p:pic>
        </p:grpSp>
        <p:grpSp>
          <p:nvGrpSpPr>
            <p:cNvPr id="62" name="组合 95">
              <a:extLst>
                <a:ext uri="{FF2B5EF4-FFF2-40B4-BE49-F238E27FC236}">
                  <a16:creationId xmlns:a16="http://schemas.microsoft.com/office/drawing/2014/main" id="{B561566C-C5C9-4CE6-9B06-82EDF9B6BAE5}"/>
                </a:ext>
              </a:extLst>
            </p:cNvPr>
            <p:cNvGrpSpPr/>
            <p:nvPr/>
          </p:nvGrpSpPr>
          <p:grpSpPr>
            <a:xfrm>
              <a:off x="7677459" y="3095444"/>
              <a:ext cx="2035567" cy="2065394"/>
              <a:chOff x="6809883" y="3034401"/>
              <a:chExt cx="1780372" cy="2137272"/>
            </a:xfrm>
          </p:grpSpPr>
          <p:sp>
            <p:nvSpPr>
              <p:cNvPr id="63" name="矩形 78">
                <a:extLst>
                  <a:ext uri="{FF2B5EF4-FFF2-40B4-BE49-F238E27FC236}">
                    <a16:creationId xmlns:a16="http://schemas.microsoft.com/office/drawing/2014/main" id="{C6BB75DA-0BAA-4A00-B7F5-514B114D745C}"/>
                  </a:ext>
                </a:extLst>
              </p:cNvPr>
              <p:cNvSpPr/>
              <p:nvPr/>
            </p:nvSpPr>
            <p:spPr>
              <a:xfrm>
                <a:off x="6809883" y="3034401"/>
                <a:ext cx="1780372" cy="2137272"/>
              </a:xfrm>
              <a:prstGeom prst="rect">
                <a:avLst/>
              </a:prstGeom>
              <a:solidFill>
                <a:srgbClr val="79CFEA">
                  <a:alpha val="23000"/>
                </a:srgbClr>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4" name="矩形 79">
                <a:extLst>
                  <a:ext uri="{FF2B5EF4-FFF2-40B4-BE49-F238E27FC236}">
                    <a16:creationId xmlns:a16="http://schemas.microsoft.com/office/drawing/2014/main" id="{275AF560-C8C9-4283-B311-891140F375FD}"/>
                  </a:ext>
                </a:extLst>
              </p:cNvPr>
              <p:cNvSpPr/>
              <p:nvPr/>
            </p:nvSpPr>
            <p:spPr>
              <a:xfrm>
                <a:off x="7187134" y="3191054"/>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无线充电线圈缺陷检测</a:t>
                </a:r>
              </a:p>
            </p:txBody>
          </p:sp>
          <p:sp>
            <p:nvSpPr>
              <p:cNvPr id="65" name="圆角矩形 34">
                <a:extLst>
                  <a:ext uri="{FF2B5EF4-FFF2-40B4-BE49-F238E27FC236}">
                    <a16:creationId xmlns:a16="http://schemas.microsoft.com/office/drawing/2014/main" id="{E918ECDC-B1F6-4436-91FB-F893F4273A02}"/>
                  </a:ext>
                </a:extLst>
              </p:cNvPr>
              <p:cNvSpPr/>
              <p:nvPr/>
            </p:nvSpPr>
            <p:spPr>
              <a:xfrm>
                <a:off x="7010326" y="3225239"/>
                <a:ext cx="176943" cy="205776"/>
              </a:xfrm>
              <a:prstGeom prst="roundRect">
                <a:avLst/>
              </a:prstGeom>
              <a:solidFill>
                <a:srgbClr val="F2E06E"/>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6" name="矩形 81">
                <a:extLst>
                  <a:ext uri="{FF2B5EF4-FFF2-40B4-BE49-F238E27FC236}">
                    <a16:creationId xmlns:a16="http://schemas.microsoft.com/office/drawing/2014/main" id="{40095C74-7BBF-424A-B991-D18976C62C9B}"/>
                  </a:ext>
                </a:extLst>
              </p:cNvPr>
              <p:cNvSpPr/>
              <p:nvPr/>
            </p:nvSpPr>
            <p:spPr>
              <a:xfrm>
                <a:off x="7187134" y="3502732"/>
                <a:ext cx="1073765"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柔性电路板缺陷检测</a:t>
                </a:r>
              </a:p>
            </p:txBody>
          </p:sp>
          <p:sp>
            <p:nvSpPr>
              <p:cNvPr id="67" name="圆角矩形 37">
                <a:extLst>
                  <a:ext uri="{FF2B5EF4-FFF2-40B4-BE49-F238E27FC236}">
                    <a16:creationId xmlns:a16="http://schemas.microsoft.com/office/drawing/2014/main" id="{72103B8A-F5AD-48A3-855D-9DE760AF70FF}"/>
                  </a:ext>
                </a:extLst>
              </p:cNvPr>
              <p:cNvSpPr/>
              <p:nvPr/>
            </p:nvSpPr>
            <p:spPr>
              <a:xfrm>
                <a:off x="7010326" y="3538330"/>
                <a:ext cx="176943" cy="205776"/>
              </a:xfrm>
              <a:prstGeom prst="roundRect">
                <a:avLst/>
              </a:prstGeom>
              <a:solidFill>
                <a:srgbClr val="C00000"/>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矩形 83">
                <a:extLst>
                  <a:ext uri="{FF2B5EF4-FFF2-40B4-BE49-F238E27FC236}">
                    <a16:creationId xmlns:a16="http://schemas.microsoft.com/office/drawing/2014/main" id="{341FB811-E070-4B44-81E2-B0A75A84FBFD}"/>
                  </a:ext>
                </a:extLst>
              </p:cNvPr>
              <p:cNvSpPr/>
              <p:nvPr/>
            </p:nvSpPr>
            <p:spPr>
              <a:xfrm>
                <a:off x="7187134" y="3814410"/>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手表显示模组缺陷检测</a:t>
                </a:r>
              </a:p>
            </p:txBody>
          </p:sp>
          <p:sp>
            <p:nvSpPr>
              <p:cNvPr id="69" name="圆角矩形 39">
                <a:extLst>
                  <a:ext uri="{FF2B5EF4-FFF2-40B4-BE49-F238E27FC236}">
                    <a16:creationId xmlns:a16="http://schemas.microsoft.com/office/drawing/2014/main" id="{242F7437-30CE-4D30-B60C-4EC23B6208AF}"/>
                  </a:ext>
                </a:extLst>
              </p:cNvPr>
              <p:cNvSpPr/>
              <p:nvPr/>
            </p:nvSpPr>
            <p:spPr>
              <a:xfrm>
                <a:off x="7010326" y="3851422"/>
                <a:ext cx="176943" cy="205776"/>
              </a:xfrm>
              <a:prstGeom prst="roundRect">
                <a:avLst/>
              </a:prstGeom>
              <a:solidFill>
                <a:srgbClr val="F8BA48"/>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0" name="矩形 85">
                <a:extLst>
                  <a:ext uri="{FF2B5EF4-FFF2-40B4-BE49-F238E27FC236}">
                    <a16:creationId xmlns:a16="http://schemas.microsoft.com/office/drawing/2014/main" id="{B8845CBC-1BF7-4E26-B51B-F38C15A86454}"/>
                  </a:ext>
                </a:extLst>
              </p:cNvPr>
              <p:cNvSpPr/>
              <p:nvPr/>
            </p:nvSpPr>
            <p:spPr>
              <a:xfrm>
                <a:off x="7187134" y="4126087"/>
                <a:ext cx="1173188" cy="266326"/>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Airpods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耳机缺陷检测</a:t>
                </a:r>
              </a:p>
            </p:txBody>
          </p:sp>
          <p:sp>
            <p:nvSpPr>
              <p:cNvPr id="71" name="圆角矩形 41">
                <a:extLst>
                  <a:ext uri="{FF2B5EF4-FFF2-40B4-BE49-F238E27FC236}">
                    <a16:creationId xmlns:a16="http://schemas.microsoft.com/office/drawing/2014/main" id="{65159E34-4025-455C-9774-8EF67F34954C}"/>
                  </a:ext>
                </a:extLst>
              </p:cNvPr>
              <p:cNvSpPr/>
              <p:nvPr/>
            </p:nvSpPr>
            <p:spPr>
              <a:xfrm>
                <a:off x="7010326" y="4164513"/>
                <a:ext cx="176943" cy="205776"/>
              </a:xfrm>
              <a:prstGeom prst="roundRect">
                <a:avLst/>
              </a:prstGeom>
              <a:solidFill>
                <a:srgbClr val="043E6F"/>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2" name="矩形 87">
                <a:extLst>
                  <a:ext uri="{FF2B5EF4-FFF2-40B4-BE49-F238E27FC236}">
                    <a16:creationId xmlns:a16="http://schemas.microsoft.com/office/drawing/2014/main" id="{67275F8F-9F39-4BCD-916E-A1E02FD2E540}"/>
                  </a:ext>
                </a:extLst>
              </p:cNvPr>
              <p:cNvSpPr/>
              <p:nvPr/>
            </p:nvSpPr>
            <p:spPr>
              <a:xfrm>
                <a:off x="7187134" y="4437766"/>
                <a:ext cx="1374034" cy="463778"/>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PCB</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板</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基于</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字符及划 </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b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b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识别智能混料分拣系统</a:t>
                </a:r>
              </a:p>
            </p:txBody>
          </p:sp>
          <p:sp>
            <p:nvSpPr>
              <p:cNvPr id="73" name="圆角矩形 43">
                <a:extLst>
                  <a:ext uri="{FF2B5EF4-FFF2-40B4-BE49-F238E27FC236}">
                    <a16:creationId xmlns:a16="http://schemas.microsoft.com/office/drawing/2014/main" id="{A492397A-2002-4BDF-BC20-2CAF8058A54D}"/>
                  </a:ext>
                </a:extLst>
              </p:cNvPr>
              <p:cNvSpPr/>
              <p:nvPr/>
            </p:nvSpPr>
            <p:spPr>
              <a:xfrm>
                <a:off x="7010326" y="4477605"/>
                <a:ext cx="176943" cy="205776"/>
              </a:xfrm>
              <a:prstGeom prst="roundRect">
                <a:avLst/>
              </a:prstGeom>
              <a:solidFill>
                <a:schemeClr val="accent6">
                  <a:lumMod val="75000"/>
                </a:schemeClr>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grpSp>
      <p:sp>
        <p:nvSpPr>
          <p:cNvPr id="94" name="Rectangle 147">
            <a:extLst>
              <a:ext uri="{FF2B5EF4-FFF2-40B4-BE49-F238E27FC236}">
                <a16:creationId xmlns:a16="http://schemas.microsoft.com/office/drawing/2014/main" id="{20D79F06-EB2E-45B3-A69B-4627D05AF887}"/>
              </a:ext>
            </a:extLst>
          </p:cNvPr>
          <p:cNvSpPr/>
          <p:nvPr/>
        </p:nvSpPr>
        <p:spPr>
          <a:xfrm>
            <a:off x="796245" y="5499745"/>
            <a:ext cx="1423359" cy="576197"/>
          </a:xfrm>
          <a:prstGeom prst="rect">
            <a:avLst/>
          </a:prstGeom>
          <a:solidFill>
            <a:srgbClr val="F2E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5" name="矩形 2">
            <a:extLst>
              <a:ext uri="{FF2B5EF4-FFF2-40B4-BE49-F238E27FC236}">
                <a16:creationId xmlns:a16="http://schemas.microsoft.com/office/drawing/2014/main" id="{3959A9D8-12F7-4B88-871F-C0E9034C5D4A}"/>
              </a:ext>
            </a:extLst>
          </p:cNvPr>
          <p:cNvSpPr/>
          <p:nvPr/>
        </p:nvSpPr>
        <p:spPr>
          <a:xfrm>
            <a:off x="93568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srgbClr val="474646"/>
                </a:solidFill>
                <a:effectLst/>
                <a:uLnTx/>
                <a:uFillTx/>
                <a:latin typeface="Arial" panose="020B0604020202020204" pitchFamily="34" charset="0"/>
                <a:cs typeface="Arial" panose="020B0604020202020204" pitchFamily="34" charset="0"/>
              </a:rPr>
              <a:t>原材料</a:t>
            </a:r>
          </a:p>
        </p:txBody>
      </p:sp>
      <p:sp>
        <p:nvSpPr>
          <p:cNvPr id="96" name="Rectangle 149">
            <a:extLst>
              <a:ext uri="{FF2B5EF4-FFF2-40B4-BE49-F238E27FC236}">
                <a16:creationId xmlns:a16="http://schemas.microsoft.com/office/drawing/2014/main" id="{8FF0C61D-609D-4276-A925-4574956A7830}"/>
              </a:ext>
            </a:extLst>
          </p:cNvPr>
          <p:cNvSpPr/>
          <p:nvPr/>
        </p:nvSpPr>
        <p:spPr>
          <a:xfrm>
            <a:off x="2894214" y="5499745"/>
            <a:ext cx="1423359" cy="5761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7" name="矩形 2">
            <a:extLst>
              <a:ext uri="{FF2B5EF4-FFF2-40B4-BE49-F238E27FC236}">
                <a16:creationId xmlns:a16="http://schemas.microsoft.com/office/drawing/2014/main" id="{3DB0DFD8-96B9-4F72-BC2D-1166398B81B2}"/>
              </a:ext>
            </a:extLst>
          </p:cNvPr>
          <p:cNvSpPr/>
          <p:nvPr/>
        </p:nvSpPr>
        <p:spPr>
          <a:xfrm>
            <a:off x="3041360"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SMT</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8" name="Rectangle 151">
            <a:extLst>
              <a:ext uri="{FF2B5EF4-FFF2-40B4-BE49-F238E27FC236}">
                <a16:creationId xmlns:a16="http://schemas.microsoft.com/office/drawing/2014/main" id="{9669780B-D913-40BC-9A63-D16E5983E285}"/>
              </a:ext>
            </a:extLst>
          </p:cNvPr>
          <p:cNvSpPr/>
          <p:nvPr/>
        </p:nvSpPr>
        <p:spPr>
          <a:xfrm>
            <a:off x="4992183" y="549974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9" name="矩形 2">
            <a:extLst>
              <a:ext uri="{FF2B5EF4-FFF2-40B4-BE49-F238E27FC236}">
                <a16:creationId xmlns:a16="http://schemas.microsoft.com/office/drawing/2014/main" id="{94940609-433E-4EF2-A00B-119BCCEBF380}"/>
              </a:ext>
            </a:extLst>
          </p:cNvPr>
          <p:cNvSpPr/>
          <p:nvPr/>
        </p:nvSpPr>
        <p:spPr>
          <a:xfrm>
            <a:off x="514024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模组厂</a:t>
            </a:r>
          </a:p>
        </p:txBody>
      </p:sp>
      <p:sp>
        <p:nvSpPr>
          <p:cNvPr id="100" name="Rectangle 153">
            <a:extLst>
              <a:ext uri="{FF2B5EF4-FFF2-40B4-BE49-F238E27FC236}">
                <a16:creationId xmlns:a16="http://schemas.microsoft.com/office/drawing/2014/main" id="{F06CE349-3947-4644-AB46-4BED6708AC1D}"/>
              </a:ext>
            </a:extLst>
          </p:cNvPr>
          <p:cNvSpPr/>
          <p:nvPr/>
        </p:nvSpPr>
        <p:spPr>
          <a:xfrm>
            <a:off x="7090152" y="549974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1" name="矩形 2">
            <a:extLst>
              <a:ext uri="{FF2B5EF4-FFF2-40B4-BE49-F238E27FC236}">
                <a16:creationId xmlns:a16="http://schemas.microsoft.com/office/drawing/2014/main" id="{A58C1674-C1C8-4CE4-BA1F-8D9A0E8F8EB0}"/>
              </a:ext>
            </a:extLst>
          </p:cNvPr>
          <p:cNvSpPr/>
          <p:nvPr/>
        </p:nvSpPr>
        <p:spPr>
          <a:xfrm>
            <a:off x="7217924"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成品组装</a:t>
            </a:r>
          </a:p>
        </p:txBody>
      </p:sp>
      <p:sp>
        <p:nvSpPr>
          <p:cNvPr id="102" name="Rectangle 155">
            <a:extLst>
              <a:ext uri="{FF2B5EF4-FFF2-40B4-BE49-F238E27FC236}">
                <a16:creationId xmlns:a16="http://schemas.microsoft.com/office/drawing/2014/main" id="{A0CD05D6-7B83-4E07-A038-85E1C0FD1504}"/>
              </a:ext>
            </a:extLst>
          </p:cNvPr>
          <p:cNvSpPr/>
          <p:nvPr/>
        </p:nvSpPr>
        <p:spPr>
          <a:xfrm>
            <a:off x="9188121" y="549974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矩形 2">
            <a:extLst>
              <a:ext uri="{FF2B5EF4-FFF2-40B4-BE49-F238E27FC236}">
                <a16:creationId xmlns:a16="http://schemas.microsoft.com/office/drawing/2014/main" id="{112F9A49-58F0-4A5D-9E3E-E3FAFF12636B}"/>
              </a:ext>
            </a:extLst>
          </p:cNvPr>
          <p:cNvSpPr/>
          <p:nvPr/>
        </p:nvSpPr>
        <p:spPr>
          <a:xfrm>
            <a:off x="9327565"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包装</a:t>
            </a:r>
          </a:p>
        </p:txBody>
      </p:sp>
      <p:sp>
        <p:nvSpPr>
          <p:cNvPr id="104" name="Down Arrow 157">
            <a:extLst>
              <a:ext uri="{FF2B5EF4-FFF2-40B4-BE49-F238E27FC236}">
                <a16:creationId xmlns:a16="http://schemas.microsoft.com/office/drawing/2014/main" id="{07B3BAC2-67C7-44CB-92FC-5D97CD745EE6}"/>
              </a:ext>
            </a:extLst>
          </p:cNvPr>
          <p:cNvSpPr/>
          <p:nvPr/>
        </p:nvSpPr>
        <p:spPr>
          <a:xfrm rot="16200000">
            <a:off x="2373988"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Down Arrow 158">
            <a:extLst>
              <a:ext uri="{FF2B5EF4-FFF2-40B4-BE49-F238E27FC236}">
                <a16:creationId xmlns:a16="http://schemas.microsoft.com/office/drawing/2014/main" id="{F2D6BDB3-AFB7-4ABB-B51E-3EFB122BBD2B}"/>
              </a:ext>
            </a:extLst>
          </p:cNvPr>
          <p:cNvSpPr/>
          <p:nvPr/>
        </p:nvSpPr>
        <p:spPr>
          <a:xfrm rot="16200000">
            <a:off x="447971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Down Arrow 159">
            <a:extLst>
              <a:ext uri="{FF2B5EF4-FFF2-40B4-BE49-F238E27FC236}">
                <a16:creationId xmlns:a16="http://schemas.microsoft.com/office/drawing/2014/main" id="{19EDBF3A-0168-4B08-BC78-7DD7893C4647}"/>
              </a:ext>
            </a:extLst>
          </p:cNvPr>
          <p:cNvSpPr/>
          <p:nvPr/>
        </p:nvSpPr>
        <p:spPr>
          <a:xfrm rot="16200000">
            <a:off x="6586302"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Down Arrow 160">
            <a:extLst>
              <a:ext uri="{FF2B5EF4-FFF2-40B4-BE49-F238E27FC236}">
                <a16:creationId xmlns:a16="http://schemas.microsoft.com/office/drawing/2014/main" id="{B4CAB712-CCE1-404E-B4C7-FCA4D5FD316C}"/>
              </a:ext>
            </a:extLst>
          </p:cNvPr>
          <p:cNvSpPr/>
          <p:nvPr/>
        </p:nvSpPr>
        <p:spPr>
          <a:xfrm rot="16200000">
            <a:off x="868132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227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产品与算法</a:t>
            </a: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简介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8136979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完备的</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软硬件</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产品矩阵</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布局智能制造全链条</a:t>
            </a: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SMore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智能制造</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其他思谋</a:t>
            </a: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算法组件</a:t>
            </a: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ViScanner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ViNeo</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ViAir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ViMobile</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客户获得更多价值</a:t>
            </a:r>
          </a:p>
        </p:txBody>
      </p:sp>
      <p:sp>
        <p:nvSpPr>
          <p:cNvPr id="23" name="矩形 22"/>
          <p:cNvSpPr/>
          <p:nvPr/>
        </p:nvSpPr>
        <p:spPr>
          <a:xfrm>
            <a:off x="1091925" y="3889732"/>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1" name="矩形 40"/>
          <p:cNvSpPr/>
          <p:nvPr/>
        </p:nvSpPr>
        <p:spPr>
          <a:xfrm>
            <a:off x="1091925" y="1990347"/>
            <a:ext cx="10321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质量检测</a:t>
            </a:r>
          </a:p>
        </p:txBody>
      </p:sp>
      <p:sp>
        <p:nvSpPr>
          <p:cNvPr id="42" name="矩形 41"/>
          <p:cNvSpPr/>
          <p:nvPr/>
        </p:nvSpPr>
        <p:spPr>
          <a:xfrm>
            <a:off x="1091925" y="2465193"/>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数据分析</a:t>
            </a:r>
          </a:p>
        </p:txBody>
      </p:sp>
      <p:sp>
        <p:nvSpPr>
          <p:cNvPr id="43" name="矩形 42"/>
          <p:cNvSpPr/>
          <p:nvPr/>
        </p:nvSpPr>
        <p:spPr>
          <a:xfrm>
            <a:off x="1091925" y="2940039"/>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远程运维</a:t>
            </a:r>
          </a:p>
        </p:txBody>
      </p:sp>
      <p:sp>
        <p:nvSpPr>
          <p:cNvPr id="44" name="矩形 43"/>
          <p:cNvSpPr/>
          <p:nvPr/>
        </p:nvSpPr>
        <p:spPr>
          <a:xfrm>
            <a:off x="1091925" y="3414885"/>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51" name="矩形 50"/>
          <p:cNvSpPr/>
          <p:nvPr/>
        </p:nvSpPr>
        <p:spPr>
          <a:xfrm>
            <a:off x="4907973" y="3318710"/>
            <a:ext cx="23760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 解决方案</a:t>
            </a: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软件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平台</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硬件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体系</a:t>
            </a: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颜色数据推优</a:t>
            </a:r>
          </a:p>
        </p:txBody>
      </p:sp>
      <p:sp>
        <p:nvSpPr>
          <p:cNvPr id="76" name="矩形 75"/>
          <p:cNvSpPr/>
          <p:nvPr/>
        </p:nvSpPr>
        <p:spPr>
          <a:xfrm>
            <a:off x="10350917" y="2021125"/>
            <a:ext cx="10321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条码包装</a:t>
            </a:r>
          </a:p>
        </p:txBody>
      </p:sp>
      <p:sp>
        <p:nvSpPr>
          <p:cNvPr id="77" name="矩形 76"/>
          <p:cNvSpPr/>
          <p:nvPr/>
        </p:nvSpPr>
        <p:spPr>
          <a:xfrm>
            <a:off x="10350917" y="2442110"/>
            <a:ext cx="169630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隐形二维码检测</a:t>
            </a:r>
          </a:p>
        </p:txBody>
      </p:sp>
      <p:sp>
        <p:nvSpPr>
          <p:cNvPr id="78" name="矩形 77"/>
          <p:cNvSpPr/>
          <p:nvPr/>
        </p:nvSpPr>
        <p:spPr>
          <a:xfrm>
            <a:off x="10350917" y="2863095"/>
            <a:ext cx="11150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分拣</a:t>
            </a:r>
          </a:p>
        </p:txBody>
      </p:sp>
      <p:sp>
        <p:nvSpPr>
          <p:cNvPr id="79" name="矩形 78"/>
          <p:cNvSpPr/>
          <p:nvPr/>
        </p:nvSpPr>
        <p:spPr>
          <a:xfrm>
            <a:off x="10350917" y="3284080"/>
            <a:ext cx="160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核心膜类产品</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生产数据分析</a:t>
            </a:r>
          </a:p>
        </p:txBody>
      </p:sp>
      <p:pic>
        <p:nvPicPr>
          <p:cNvPr id="10" name="图片 9"/>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11" cstate="email">
            <a:extLst>
              <a:ext uri="{28A0092B-C50C-407E-A947-70E740481C1C}">
                <a14:useLocalDpi xmlns:a14="http://schemas.microsoft.com/office/drawing/2010/main"/>
              </a:ext>
            </a:extLst>
          </a:blip>
          <a:srcRect/>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2" cstate="email">
            <a:extLst>
              <a:ext uri="{28A0092B-C50C-407E-A947-70E740481C1C}">
                <a14:useLocalDpi xmlns:a14="http://schemas.microsoft.com/office/drawing/2010/main"/>
              </a:ext>
            </a:extLst>
          </a:blip>
          <a:srcRect/>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100" normalizeH="0" baseline="0" noProof="0" dirty="0" err="1">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p>
        </p:txBody>
      </p:sp>
      <p:sp>
        <p:nvSpPr>
          <p:cNvPr id="103" name="TextBox 55"/>
          <p:cNvSpPr txBox="1"/>
          <p:nvPr/>
        </p:nvSpPr>
        <p:spPr>
          <a:xfrm>
            <a:off x="3783066"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104" name="TextBox 55"/>
          <p:cNvSpPr txBox="1"/>
          <p:nvPr/>
        </p:nvSpPr>
        <p:spPr>
          <a:xfrm>
            <a:off x="3603507" y="5516585"/>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大数据准确判断工艺质量</a:t>
            </a:r>
          </a:p>
        </p:txBody>
      </p:sp>
      <p:sp>
        <p:nvSpPr>
          <p:cNvPr id="105" name="TextBox 55"/>
          <p:cNvSpPr txBox="1"/>
          <p:nvPr/>
        </p:nvSpPr>
        <p:spPr>
          <a:xfrm>
            <a:off x="3603507" y="5736828"/>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产品预研成本低，周期短</a:t>
            </a:r>
          </a:p>
        </p:txBody>
      </p:sp>
      <p:sp>
        <p:nvSpPr>
          <p:cNvPr id="106" name="TextBox 55"/>
          <p:cNvSpPr txBox="1"/>
          <p:nvPr/>
        </p:nvSpPr>
        <p:spPr>
          <a:xfrm>
            <a:off x="3603507" y="5957072"/>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机构方案更精密合理</a:t>
            </a:r>
          </a:p>
        </p:txBody>
      </p:sp>
      <p:sp>
        <p:nvSpPr>
          <p:cNvPr id="108" name="TextBox 58"/>
          <p:cNvSpPr txBox="1"/>
          <p:nvPr/>
        </p:nvSpPr>
        <p:spPr>
          <a:xfrm>
            <a:off x="6608933"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系统交付</a:t>
            </a:r>
          </a:p>
        </p:txBody>
      </p:sp>
      <p:sp>
        <p:nvSpPr>
          <p:cNvPr id="109" name="TextBox 58"/>
          <p:cNvSpPr txBox="1"/>
          <p:nvPr/>
        </p:nvSpPr>
        <p:spPr>
          <a:xfrm>
            <a:off x="6388217" y="5516585"/>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交付项目突破单点</a:t>
            </a:r>
          </a:p>
        </p:txBody>
      </p:sp>
      <p:sp>
        <p:nvSpPr>
          <p:cNvPr id="110" name="TextBox 58"/>
          <p:cNvSpPr txBox="1"/>
          <p:nvPr/>
        </p:nvSpPr>
        <p:spPr>
          <a:xfrm>
            <a:off x="6388217" y="5736828"/>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一站式提供解决方案</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6</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个月内启动</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14</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个项目</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敏捷运维</a:t>
            </a:r>
          </a:p>
        </p:txBody>
      </p:sp>
      <p:sp>
        <p:nvSpPr>
          <p:cNvPr id="114" name="TextBox 63"/>
          <p:cNvSpPr txBox="1"/>
          <p:nvPr/>
        </p:nvSpPr>
        <p:spPr>
          <a:xfrm>
            <a:off x="9019160" y="5516585"/>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应用热插拔，随意增减、修改</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新需求无需依赖重新开发，可自行增减</a:t>
            </a: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产品方案</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 ·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智能制造</a:t>
            </a: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SMore Factory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软件平台</a:t>
              </a: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硬件体系   整机设备</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5669671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智能制造：</a:t>
            </a:r>
            <a:r>
              <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rPr>
              <a:t>核心算法能力</a:t>
            </a: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产品方案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智能制造</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 OCR</a:t>
            </a: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文本检测识别</a:t>
            </a: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分割</a:t>
            </a: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缺陷像素级识别</a:t>
            </a: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检测</a:t>
            </a: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目标分析、定位、计数</a:t>
            </a: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分类</a:t>
            </a: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多类别区分</a:t>
            </a: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7090215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A097592F-AF10-4E48-ABF4-E0D27D270963}"/>
              </a:ext>
            </a:extLst>
          </p:cNvPr>
          <p:cNvSpPr>
            <a:spLocks noGrp="1"/>
          </p:cNvSpPr>
          <p:nvPr>
            <p:ph type="title"/>
          </p:nvPr>
        </p:nvSpPr>
        <p:spPr>
          <a:xfrm>
            <a:off x="323849" y="400129"/>
            <a:ext cx="11572874" cy="332399"/>
          </a:xfrm>
        </p:spPr>
        <p:txBody>
          <a:bodyPr/>
          <a:lstStyle/>
          <a:p>
            <a:r>
              <a:rPr lang="zh-CN" altLang="en-US" sz="2400" spc="100" dirty="0">
                <a:latin typeface="等线" panose="02010600030101010101" pitchFamily="2" charset="-122"/>
                <a:ea typeface="等线" panose="02010600030101010101" pitchFamily="2" charset="-122"/>
              </a:rPr>
              <a:t>思谋集团</a:t>
            </a:r>
          </a:p>
        </p:txBody>
      </p:sp>
      <p:grpSp>
        <p:nvGrpSpPr>
          <p:cNvPr id="25" name="组合 24">
            <a:extLst>
              <a:ext uri="{FF2B5EF4-FFF2-40B4-BE49-F238E27FC236}">
                <a16:creationId xmlns:a16="http://schemas.microsoft.com/office/drawing/2014/main" id="{DB076396-568C-43B4-8F29-B4C2E4CF47A6}"/>
              </a:ext>
            </a:extLst>
          </p:cNvPr>
          <p:cNvGrpSpPr/>
          <p:nvPr/>
        </p:nvGrpSpPr>
        <p:grpSpPr>
          <a:xfrm>
            <a:off x="8258172" y="1264503"/>
            <a:ext cx="3638547" cy="3560292"/>
            <a:chOff x="8258172" y="1264503"/>
            <a:chExt cx="3638547" cy="4507032"/>
          </a:xfrm>
        </p:grpSpPr>
        <p:sp>
          <p:nvSpPr>
            <p:cNvPr id="28" name="矩形: 圆顶角 67">
              <a:extLst>
                <a:ext uri="{FF2B5EF4-FFF2-40B4-BE49-F238E27FC236}">
                  <a16:creationId xmlns:a16="http://schemas.microsoft.com/office/drawing/2014/main" id="{825C3DB5-EB8F-4F81-8169-4BEBDC931C12}"/>
                </a:ext>
              </a:extLst>
            </p:cNvPr>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xmln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a:extLst>
                <a:ext uri="{FF2B5EF4-FFF2-40B4-BE49-F238E27FC236}">
                  <a16:creationId xmlns:a16="http://schemas.microsoft.com/office/drawing/2014/main" id="{5A111639-AB51-45E0-B5A2-5374FC774173}"/>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563" indent="-182563">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a:extLst>
                <a:ext uri="{FF2B5EF4-FFF2-40B4-BE49-F238E27FC236}">
                  <a16:creationId xmlns:a16="http://schemas.microsoft.com/office/drawing/2014/main" id="{0455C079-FECF-44F3-88B2-854C926EC2E4}"/>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p>
          </p:txBody>
        </p:sp>
      </p:grpSp>
      <p:grpSp>
        <p:nvGrpSpPr>
          <p:cNvPr id="31" name="组合 30">
            <a:extLst>
              <a:ext uri="{FF2B5EF4-FFF2-40B4-BE49-F238E27FC236}">
                <a16:creationId xmlns:a16="http://schemas.microsoft.com/office/drawing/2014/main" id="{078A1BB8-123A-4BE2-946E-0E48D6C0F3F4}"/>
              </a:ext>
            </a:extLst>
          </p:cNvPr>
          <p:cNvGrpSpPr/>
          <p:nvPr/>
        </p:nvGrpSpPr>
        <p:grpSpPr>
          <a:xfrm>
            <a:off x="352424" y="1264503"/>
            <a:ext cx="3638547" cy="3898464"/>
            <a:chOff x="8258172" y="1264503"/>
            <a:chExt cx="3638547" cy="4507032"/>
          </a:xfrm>
        </p:grpSpPr>
        <p:sp>
          <p:nvSpPr>
            <p:cNvPr id="32" name="矩形: 圆顶角 67">
              <a:extLst>
                <a:ext uri="{FF2B5EF4-FFF2-40B4-BE49-F238E27FC236}">
                  <a16:creationId xmlns:a16="http://schemas.microsoft.com/office/drawing/2014/main" id="{DD85B204-A7C4-41C5-B71B-3FE43FB60527}"/>
                </a:ext>
              </a:extLst>
            </p:cNvPr>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extLst>
                <a:ext uri="{C807C97D-BFC1-408E-A445-0C87EB9F89A2}">
                  <ask:lineSketchStyleProps xmlns:ask="http://schemas.microsoft.com/office/drawing/2018/sketchyshapes" xmln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a:extLst>
                <a:ext uri="{FF2B5EF4-FFF2-40B4-BE49-F238E27FC236}">
                  <a16:creationId xmlns:a16="http://schemas.microsoft.com/office/drawing/2014/main" id="{FA66EF6C-CB48-4F34-9CC9-FC2F9FFA81C4}"/>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p:txBody>
        </p:sp>
        <p:sp>
          <p:nvSpPr>
            <p:cNvPr id="34" name="Content Placeholder 15">
              <a:extLst>
                <a:ext uri="{FF2B5EF4-FFF2-40B4-BE49-F238E27FC236}">
                  <a16:creationId xmlns:a16="http://schemas.microsoft.com/office/drawing/2014/main" id="{AF4F5661-8007-4DCB-9AB4-4C391657501A}"/>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p>
          </p:txBody>
        </p:sp>
      </p:grpSp>
      <p:grpSp>
        <p:nvGrpSpPr>
          <p:cNvPr id="35" name="组合 34">
            <a:extLst>
              <a:ext uri="{FF2B5EF4-FFF2-40B4-BE49-F238E27FC236}">
                <a16:creationId xmlns:a16="http://schemas.microsoft.com/office/drawing/2014/main" id="{D49BBF5E-6EAE-4AE6-8236-71094E287C37}"/>
              </a:ext>
            </a:extLst>
          </p:cNvPr>
          <p:cNvGrpSpPr/>
          <p:nvPr/>
        </p:nvGrpSpPr>
        <p:grpSpPr>
          <a:xfrm>
            <a:off x="4291010" y="1264504"/>
            <a:ext cx="3638547" cy="3672689"/>
            <a:chOff x="8258171" y="1264504"/>
            <a:chExt cx="3638547" cy="4507031"/>
          </a:xfrm>
        </p:grpSpPr>
        <p:sp>
          <p:nvSpPr>
            <p:cNvPr id="36" name="矩形: 圆顶角 67">
              <a:extLst>
                <a:ext uri="{FF2B5EF4-FFF2-40B4-BE49-F238E27FC236}">
                  <a16:creationId xmlns:a16="http://schemas.microsoft.com/office/drawing/2014/main" id="{FA95DDDB-2498-469C-8E52-BEAD4B6EEED5}"/>
                </a:ext>
              </a:extLst>
            </p:cNvPr>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ask="http://schemas.microsoft.com/office/drawing/2018/sketchyshapes" xmln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a:extLst>
                <a:ext uri="{FF2B5EF4-FFF2-40B4-BE49-F238E27FC236}">
                  <a16:creationId xmlns:a16="http://schemas.microsoft.com/office/drawing/2014/main" id="{06B0E82B-A422-413A-AC53-31F84DE72F89}"/>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a:extLst>
                <a:ext uri="{FF2B5EF4-FFF2-40B4-BE49-F238E27FC236}">
                  <a16:creationId xmlns:a16="http://schemas.microsoft.com/office/drawing/2014/main" id="{456A9325-076B-4708-A5E5-1965AD817993}"/>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a:extLst>
              <a:ext uri="{FF2B5EF4-FFF2-40B4-BE49-F238E27FC236}">
                <a16:creationId xmlns:a16="http://schemas.microsoft.com/office/drawing/2014/main" id="{9FFCCF94-2066-4D65-B7BA-28F1F77194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a:extLst>
              <a:ext uri="{FF2B5EF4-FFF2-40B4-BE49-F238E27FC236}">
                <a16:creationId xmlns:a16="http://schemas.microsoft.com/office/drawing/2014/main" id="{5CC0D415-5E8C-4444-BDF6-C1D03EF6CC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a:extLst>
              <a:ext uri="{FF2B5EF4-FFF2-40B4-BE49-F238E27FC236}">
                <a16:creationId xmlns:a16="http://schemas.microsoft.com/office/drawing/2014/main" id="{4FEA5DC8-A3D4-49D0-8D89-195F2355A8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5646" y="5704531"/>
            <a:ext cx="1555070" cy="619516"/>
          </a:xfrm>
          <a:prstGeom prst="rect">
            <a:avLst/>
          </a:prstGeom>
        </p:spPr>
      </p:pic>
      <p:pic>
        <p:nvPicPr>
          <p:cNvPr id="53" name="Picture 8">
            <a:extLst>
              <a:ext uri="{FF2B5EF4-FFF2-40B4-BE49-F238E27FC236}">
                <a16:creationId xmlns:a16="http://schemas.microsoft.com/office/drawing/2014/main" id="{C98CD368-4B0B-4134-81B6-B9087B026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D868A8F-AFFE-4B40-AA44-39543B7181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a:extLst>
              <a:ext uri="{FF2B5EF4-FFF2-40B4-BE49-F238E27FC236}">
                <a16:creationId xmlns:a16="http://schemas.microsoft.com/office/drawing/2014/main" id="{5205DA6E-C7B5-4BE2-B504-144912FE99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62451" y="5746583"/>
            <a:ext cx="1181598" cy="535412"/>
          </a:xfrm>
          <a:prstGeom prst="rect">
            <a:avLst/>
          </a:prstGeom>
        </p:spPr>
      </p:pic>
      <p:pic>
        <p:nvPicPr>
          <p:cNvPr id="56" name="Picture 6">
            <a:extLst>
              <a:ext uri="{FF2B5EF4-FFF2-40B4-BE49-F238E27FC236}">
                <a16:creationId xmlns:a16="http://schemas.microsoft.com/office/drawing/2014/main" id="{25EE8176-07F3-4204-8493-D1DC24A17D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04948" y="5788232"/>
            <a:ext cx="1577145" cy="452115"/>
          </a:xfrm>
          <a:prstGeom prst="rect">
            <a:avLst/>
          </a:prstGeom>
          <a:solidFill>
            <a:schemeClr val="bg1"/>
          </a:solidFill>
        </p:spPr>
      </p:pic>
      <p:pic>
        <p:nvPicPr>
          <p:cNvPr id="57" name="Picture 10">
            <a:extLst>
              <a:ext uri="{FF2B5EF4-FFF2-40B4-BE49-F238E27FC236}">
                <a16:creationId xmlns:a16="http://schemas.microsoft.com/office/drawing/2014/main" id="{72962BCC-3246-42CF-B9E4-7541037C9A6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a:extLst>
              <a:ext uri="{FF2B5EF4-FFF2-40B4-BE49-F238E27FC236}">
                <a16:creationId xmlns:a16="http://schemas.microsoft.com/office/drawing/2014/main" id="{F24EB66A-F7C9-42E1-8FCA-ECE9A341A164}"/>
              </a:ext>
            </a:extLst>
          </p:cNvPr>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a:extLst>
              <a:ext uri="{FF2B5EF4-FFF2-40B4-BE49-F238E27FC236}">
                <a16:creationId xmlns:a16="http://schemas.microsoft.com/office/drawing/2014/main" id="{169447A9-E506-4173-9024-7F4DFBB7A18E}"/>
              </a:ext>
            </a:extLst>
          </p:cNvPr>
          <p:cNvCxnSpPr>
            <a:cxnSpLocks/>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492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E817988-E342-4BD4-B31D-A841910442C3}"/>
              </a:ext>
            </a:extLst>
          </p:cNvPr>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6D8FFA45-860F-4F3C-9EB3-E9A5853E4E5D}"/>
              </a:ext>
            </a:extLst>
          </p:cNvPr>
          <p:cNvGrpSpPr/>
          <p:nvPr/>
        </p:nvGrpSpPr>
        <p:grpSpPr>
          <a:xfrm>
            <a:off x="640039" y="3251196"/>
            <a:ext cx="3745965" cy="2425235"/>
            <a:chOff x="1031625" y="3809115"/>
            <a:chExt cx="3041151" cy="1968920"/>
          </a:xfrm>
        </p:grpSpPr>
        <p:sp>
          <p:nvSpPr>
            <p:cNvPr id="5" name="任意形状 20">
              <a:extLst>
                <a:ext uri="{FF2B5EF4-FFF2-40B4-BE49-F238E27FC236}">
                  <a16:creationId xmlns:a16="http://schemas.microsoft.com/office/drawing/2014/main" id="{5B4B4645-2F75-4FBC-83DA-802BB604C5AB}"/>
                </a:ext>
              </a:extLst>
            </p:cNvPr>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a:extLst>
                <a:ext uri="{FF2B5EF4-FFF2-40B4-BE49-F238E27FC236}">
                  <a16:creationId xmlns:a16="http://schemas.microsoft.com/office/drawing/2014/main" id="{58A9FD10-3B1D-4933-A851-CD7E38704835}"/>
                </a:ext>
              </a:extLst>
            </p:cNvPr>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a:extLst>
                <a:ext uri="{FF2B5EF4-FFF2-40B4-BE49-F238E27FC236}">
                  <a16:creationId xmlns:a16="http://schemas.microsoft.com/office/drawing/2014/main" id="{CBDEBE00-0FF5-4007-A063-F7D9309438E4}"/>
                </a:ext>
              </a:extLst>
            </p:cNvPr>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a:extLst>
              <a:ext uri="{FF2B5EF4-FFF2-40B4-BE49-F238E27FC236}">
                <a16:creationId xmlns:a16="http://schemas.microsoft.com/office/drawing/2014/main" id="{6A00EFFE-AA9B-4451-83D7-6CE992DA92B6}"/>
              </a:ext>
            </a:extLst>
          </p:cNvPr>
          <p:cNvGraphicFramePr>
            <a:graphicFrameLocks noGrp="1"/>
          </p:cNvGraphicFramePr>
          <p:nvPr/>
        </p:nvGraphicFramePr>
        <p:xfrm>
          <a:off x="5098343" y="1665554"/>
          <a:ext cx="6809423" cy="4499392"/>
        </p:xfrm>
        <a:graphic>
          <a:graphicData uri="http://schemas.openxmlformats.org/drawingml/2006/table">
            <a:tbl>
              <a:tblPr/>
              <a:tblGrid>
                <a:gridCol w="778475">
                  <a:extLst>
                    <a:ext uri="{9D8B030D-6E8A-4147-A177-3AD203B41FA5}">
                      <a16:colId xmlns:a16="http://schemas.microsoft.com/office/drawing/2014/main" val="828670303"/>
                    </a:ext>
                  </a:extLst>
                </a:gridCol>
                <a:gridCol w="3065387">
                  <a:extLst>
                    <a:ext uri="{9D8B030D-6E8A-4147-A177-3AD203B41FA5}">
                      <a16:colId xmlns:a16="http://schemas.microsoft.com/office/drawing/2014/main" val="2449091346"/>
                    </a:ext>
                  </a:extLst>
                </a:gridCol>
                <a:gridCol w="2965561">
                  <a:extLst>
                    <a:ext uri="{9D8B030D-6E8A-4147-A177-3AD203B41FA5}">
                      <a16:colId xmlns:a16="http://schemas.microsoft.com/office/drawing/2014/main" val="3861342817"/>
                    </a:ext>
                  </a:extLst>
                </a:gridCol>
              </a:tblGrid>
              <a:tr h="280886">
                <a:tc>
                  <a:txBody>
                    <a:bodyPr/>
                    <a:lstStyle/>
                    <a:p>
                      <a:pPr algn="ctr"/>
                      <a:endParaRPr lang="en"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88378461"/>
                  </a:ext>
                </a:extLst>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 sz="1200" b="0" dirty="0">
                          <a:effectLst/>
                          <a:latin typeface="Arial" panose="020B0604020202020204" pitchFamily="34" charset="0"/>
                          <a:ea typeface="黑体" panose="02010609060101010101" pitchFamily="49" charset="-122"/>
                          <a:cs typeface="Arial" panose="020B0604020202020204" pitchFamily="34" charset="0"/>
                        </a:rPr>
                        <a:t>)</a:t>
                      </a:r>
                    </a:p>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308291"/>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1913512"/>
                  </a:ext>
                </a:extLst>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2747702"/>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51810"/>
                  </a:ext>
                </a:extLst>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p>
                    <a:p>
                      <a:pPr marL="12700" lvl="1" indent="0" algn="l" fontAlgn="t">
                        <a:buFont typeface="Arial" panose="020B0604020202020204" pitchFamily="34" charset="0"/>
                        <a:buNone/>
                        <a:tabLst/>
                      </a:pPr>
                      <a:endParaRPr lang="en"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073399"/>
                  </a:ext>
                </a:extLst>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676256"/>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3943360"/>
                  </a:ext>
                </a:extLst>
              </a:tr>
            </a:tbl>
          </a:graphicData>
        </a:graphic>
      </p:graphicFrame>
      <p:sp>
        <p:nvSpPr>
          <p:cNvPr id="9" name="矩形 8">
            <a:extLst>
              <a:ext uri="{FF2B5EF4-FFF2-40B4-BE49-F238E27FC236}">
                <a16:creationId xmlns:a16="http://schemas.microsoft.com/office/drawing/2014/main" id="{FC85ECC7-0E2E-462E-B20A-9E5D85B99346}"/>
              </a:ext>
            </a:extLst>
          </p:cNvPr>
          <p:cNvSpPr/>
          <p:nvPr/>
        </p:nvSpPr>
        <p:spPr>
          <a:xfrm>
            <a:off x="493716" y="2050860"/>
            <a:ext cx="4052883" cy="1200329"/>
          </a:xfrm>
          <a:prstGeom prst="rect">
            <a:avLst/>
          </a:prstGeom>
        </p:spPr>
        <p:txBody>
          <a:bodyPr wrap="square">
            <a:spAutoFit/>
          </a:bodyPr>
          <a:lstStyle/>
          <a:p>
            <a:r>
              <a:rPr lang="zh-CN" altLang="en"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1B8C60D-AE97-4175-B53B-A107E06245EF}"/>
              </a:ext>
            </a:extLst>
          </p:cNvPr>
          <p:cNvSpPr/>
          <p:nvPr/>
        </p:nvSpPr>
        <p:spPr>
          <a:xfrm>
            <a:off x="1110999" y="4171425"/>
            <a:ext cx="595035" cy="584775"/>
          </a:xfrm>
          <a:prstGeom prst="rect">
            <a:avLst/>
          </a:prstGeom>
        </p:spPr>
        <p:txBody>
          <a:bodyPr wrap="square">
            <a:spAutoFit/>
          </a:bodyPr>
          <a:lstStyle/>
          <a:p>
            <a:r>
              <a:rPr lang="zh-CN" altLang="en"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p>
        </p:txBody>
      </p:sp>
      <p:sp>
        <p:nvSpPr>
          <p:cNvPr id="11" name="矩形 10">
            <a:extLst>
              <a:ext uri="{FF2B5EF4-FFF2-40B4-BE49-F238E27FC236}">
                <a16:creationId xmlns:a16="http://schemas.microsoft.com/office/drawing/2014/main" id="{0009631C-1864-472E-9C94-86FA3B9DA264}"/>
              </a:ext>
            </a:extLst>
          </p:cNvPr>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4BBE640-5458-41A3-B7E6-B406A554D908}"/>
              </a:ext>
            </a:extLst>
          </p:cNvPr>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13E48A6E-DAA7-489D-A09A-44D323C9A3CF}"/>
              </a:ext>
            </a:extLst>
          </p:cNvPr>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3C0E263-3F13-40FD-B38E-264444B29394}"/>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深度学习与机器视觉算法融合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98406052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色的游戏机&#10;&#10;低可信度描述已自动生成">
            <a:extLst>
              <a:ext uri="{FF2B5EF4-FFF2-40B4-BE49-F238E27FC236}">
                <a16:creationId xmlns:a16="http://schemas.microsoft.com/office/drawing/2014/main" id="{3CE73C12-0046-4A9D-B878-B5DEAA5B96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439" y="1161425"/>
            <a:ext cx="4619859" cy="2295778"/>
          </a:xfrm>
          <a:prstGeom prst="rect">
            <a:avLst/>
          </a:prstGeom>
        </p:spPr>
      </p:pic>
      <p:pic>
        <p:nvPicPr>
          <p:cNvPr id="5" name="图片 4" descr="图片包含 游戏机&#10;&#10;描述已自动生成">
            <a:extLst>
              <a:ext uri="{FF2B5EF4-FFF2-40B4-BE49-F238E27FC236}">
                <a16:creationId xmlns:a16="http://schemas.microsoft.com/office/drawing/2014/main" id="{0CDA6387-F4B2-44EA-B405-663D096A3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9001" y="1161425"/>
            <a:ext cx="4594938" cy="2295778"/>
          </a:xfrm>
          <a:prstGeom prst="rect">
            <a:avLst/>
          </a:prstGeom>
        </p:spPr>
      </p:pic>
      <p:pic>
        <p:nvPicPr>
          <p:cNvPr id="7" name="图片 6" descr="形状&#10;&#10;描述已自动生成">
            <a:extLst>
              <a:ext uri="{FF2B5EF4-FFF2-40B4-BE49-F238E27FC236}">
                <a16:creationId xmlns:a16="http://schemas.microsoft.com/office/drawing/2014/main" id="{2EE81CAA-F328-4776-AF1D-E0C8A958BC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9001" y="3592575"/>
            <a:ext cx="4594938" cy="2280671"/>
          </a:xfrm>
          <a:prstGeom prst="rect">
            <a:avLst/>
          </a:prstGeom>
        </p:spPr>
      </p:pic>
      <p:pic>
        <p:nvPicPr>
          <p:cNvPr id="8" name="图片 7" descr="图片包含 监控, 汽车, 小, 侧面&#10;&#10;描述已自动生成">
            <a:extLst>
              <a:ext uri="{FF2B5EF4-FFF2-40B4-BE49-F238E27FC236}">
                <a16:creationId xmlns:a16="http://schemas.microsoft.com/office/drawing/2014/main" id="{6FB2F68A-20F0-4DFB-9022-4937C60DD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024" y="3592575"/>
            <a:ext cx="4619860" cy="2280672"/>
          </a:xfrm>
          <a:prstGeom prst="rect">
            <a:avLst/>
          </a:prstGeom>
        </p:spPr>
      </p:pic>
      <p:sp>
        <p:nvSpPr>
          <p:cNvPr id="6" name="矩形 5">
            <a:extLst>
              <a:ext uri="{FF2B5EF4-FFF2-40B4-BE49-F238E27FC236}">
                <a16:creationId xmlns:a16="http://schemas.microsoft.com/office/drawing/2014/main" id="{315F0214-9DA8-4CA1-B9B7-60741015C436}"/>
              </a:ext>
            </a:extLst>
          </p:cNvPr>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p>
        </p:txBody>
      </p:sp>
      <p:sp>
        <p:nvSpPr>
          <p:cNvPr id="9" name="文本框 8">
            <a:extLst>
              <a:ext uri="{FF2B5EF4-FFF2-40B4-BE49-F238E27FC236}">
                <a16:creationId xmlns:a16="http://schemas.microsoft.com/office/drawing/2014/main" id="{4110C0A2-CB43-44CA-BABB-EA41656DE0B3}"/>
              </a:ext>
            </a:extLst>
          </p:cNvPr>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p>
          <a:p>
            <a:pPr marL="285750" indent="-285750">
              <a:buFont typeface="Arial" panose="020B0604020202020204" pitchFamily="34" charset="0"/>
              <a:buChar char="•"/>
            </a:pPr>
            <a:r>
              <a:rPr lang="zh-CN" altLang="en-US" sz="1600" dirty="0"/>
              <a:t>彩色与灰度</a:t>
            </a:r>
          </a:p>
          <a:p>
            <a:pPr marL="285750" indent="-285750">
              <a:buFont typeface="Arial" panose="020B0604020202020204" pitchFamily="34" charset="0"/>
              <a:buChar char="•"/>
            </a:pPr>
            <a:r>
              <a:rPr lang="zh-CN" altLang="en-US" sz="1600" dirty="0"/>
              <a:t>不同像素分辨率</a:t>
            </a:r>
          </a:p>
        </p:txBody>
      </p:sp>
      <p:cxnSp>
        <p:nvCxnSpPr>
          <p:cNvPr id="13" name="直接连接符 12">
            <a:extLst>
              <a:ext uri="{FF2B5EF4-FFF2-40B4-BE49-F238E27FC236}">
                <a16:creationId xmlns:a16="http://schemas.microsoft.com/office/drawing/2014/main" id="{72467409-7FBB-48C8-9429-76AE3CF0E4E4}"/>
              </a:ext>
            </a:extLst>
          </p:cNvPr>
          <p:cNvCxnSpPr>
            <a:cxnSpLocks/>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8ABC2C-9BB7-4014-8C92-72178FD25C85}"/>
              </a:ext>
            </a:extLst>
          </p:cNvPr>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sp>
        <p:nvSpPr>
          <p:cNvPr id="16" name="文本框 15">
            <a:extLst>
              <a:ext uri="{FF2B5EF4-FFF2-40B4-BE49-F238E27FC236}">
                <a16:creationId xmlns:a16="http://schemas.microsoft.com/office/drawing/2014/main" id="{12D7CC20-53FB-44D3-ACD6-0C943B295EAE}"/>
              </a:ext>
            </a:extLst>
          </p:cNvPr>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a:extLst>
              <a:ext uri="{FF2B5EF4-FFF2-40B4-BE49-F238E27FC236}">
                <a16:creationId xmlns:a16="http://schemas.microsoft.com/office/drawing/2014/main" id="{F93BF915-9AF9-476D-B129-9DF0D4B60C89}"/>
              </a:ext>
            </a:extLst>
          </p:cNvPr>
          <p:cNvCxnSpPr>
            <a:cxnSpLocks/>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5D4DD57-E5FC-4CBC-A806-34EAB1B4AF13}"/>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超强兼容性快速分割能力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467109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F1720D-EE10-A844-8543-3245D7B95A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5652" y="1421844"/>
            <a:ext cx="2548476" cy="3637299"/>
          </a:xfrm>
          <a:prstGeom prst="rect">
            <a:avLst/>
          </a:prstGeom>
        </p:spPr>
      </p:pic>
      <p:pic>
        <p:nvPicPr>
          <p:cNvPr id="7" name="图片 6">
            <a:extLst>
              <a:ext uri="{FF2B5EF4-FFF2-40B4-BE49-F238E27FC236}">
                <a16:creationId xmlns:a16="http://schemas.microsoft.com/office/drawing/2014/main" id="{6593801A-CF0B-A544-8003-080A1CA631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9062" y="1421844"/>
            <a:ext cx="2398506" cy="3637299"/>
          </a:xfrm>
          <a:prstGeom prst="rect">
            <a:avLst/>
          </a:prstGeom>
        </p:spPr>
      </p:pic>
      <p:pic>
        <p:nvPicPr>
          <p:cNvPr id="12" name="图片 11">
            <a:extLst>
              <a:ext uri="{FF2B5EF4-FFF2-40B4-BE49-F238E27FC236}">
                <a16:creationId xmlns:a16="http://schemas.microsoft.com/office/drawing/2014/main" id="{E6BB1489-29DF-8440-B2C6-18E0A29C3A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2657" y="1421844"/>
            <a:ext cx="2716585" cy="3637296"/>
          </a:xfrm>
          <a:prstGeom prst="rect">
            <a:avLst/>
          </a:prstGeom>
        </p:spPr>
      </p:pic>
      <p:sp>
        <p:nvSpPr>
          <p:cNvPr id="15" name="椭圆 14">
            <a:extLst>
              <a:ext uri="{FF2B5EF4-FFF2-40B4-BE49-F238E27FC236}">
                <a16:creationId xmlns:a16="http://schemas.microsoft.com/office/drawing/2014/main" id="{7029E9AB-0943-314D-8694-4A0858BF9C7D}"/>
              </a:ext>
            </a:extLst>
          </p:cNvPr>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958F4B7-6EC7-434C-A18C-DB258289C30D}"/>
              </a:ext>
            </a:extLst>
          </p:cNvPr>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84D98F8-FCA6-7946-A88F-86B56D42CADA}"/>
              </a:ext>
            </a:extLst>
          </p:cNvPr>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FC55C44-DFB5-40CA-92DE-0D9C323D9D0F}"/>
              </a:ext>
            </a:extLst>
          </p:cNvPr>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a:extLst>
              <a:ext uri="{FF2B5EF4-FFF2-40B4-BE49-F238E27FC236}">
                <a16:creationId xmlns:a16="http://schemas.microsoft.com/office/drawing/2014/main" id="{443D89B6-927B-4DC1-91E9-3F58BE9F5A35}"/>
              </a:ext>
            </a:extLst>
          </p:cNvPr>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3" name="矩形: 圆角 18">
            <a:extLst>
              <a:ext uri="{FF2B5EF4-FFF2-40B4-BE49-F238E27FC236}">
                <a16:creationId xmlns:a16="http://schemas.microsoft.com/office/drawing/2014/main" id="{52D6FE74-2B34-4A2B-997C-3D36964234C1}"/>
              </a:ext>
            </a:extLst>
          </p:cNvPr>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p>
        </p:txBody>
      </p:sp>
      <p:sp>
        <p:nvSpPr>
          <p:cNvPr id="24" name="矩形: 圆角 18">
            <a:extLst>
              <a:ext uri="{FF2B5EF4-FFF2-40B4-BE49-F238E27FC236}">
                <a16:creationId xmlns:a16="http://schemas.microsoft.com/office/drawing/2014/main" id="{4B6AC7C6-5525-469C-95AB-8E757E5CFB50}"/>
              </a:ext>
            </a:extLst>
          </p:cNvPr>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p>
        </p:txBody>
      </p:sp>
      <p:sp>
        <p:nvSpPr>
          <p:cNvPr id="13" name="文本框 12">
            <a:extLst>
              <a:ext uri="{FF2B5EF4-FFF2-40B4-BE49-F238E27FC236}">
                <a16:creationId xmlns:a16="http://schemas.microsoft.com/office/drawing/2014/main" id="{D2A0BDE2-3ACD-4651-BBCC-B65719C0C0A9}"/>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超强像素级缺陷分割能力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6209701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72F92A-E989-F240-8125-A1C6D0207710}"/>
              </a:ext>
            </a:extLst>
          </p:cNvPr>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p>
        </p:txBody>
      </p:sp>
      <p:pic>
        <p:nvPicPr>
          <p:cNvPr id="4" name="图片 3">
            <a:extLst>
              <a:ext uri="{FF2B5EF4-FFF2-40B4-BE49-F238E27FC236}">
                <a16:creationId xmlns:a16="http://schemas.microsoft.com/office/drawing/2014/main" id="{5EC01F18-7BC0-BB49-814C-F4DEE72719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849" y="2063343"/>
            <a:ext cx="3262789" cy="3036127"/>
          </a:xfrm>
          <a:prstGeom prst="rect">
            <a:avLst/>
          </a:prstGeom>
        </p:spPr>
      </p:pic>
      <p:pic>
        <p:nvPicPr>
          <p:cNvPr id="5" name="图片 4">
            <a:extLst>
              <a:ext uri="{FF2B5EF4-FFF2-40B4-BE49-F238E27FC236}">
                <a16:creationId xmlns:a16="http://schemas.microsoft.com/office/drawing/2014/main" id="{53769F03-73AF-D940-9900-7C9E87D76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6022" y="2063343"/>
            <a:ext cx="3495584" cy="3036127"/>
          </a:xfrm>
          <a:prstGeom prst="rect">
            <a:avLst/>
          </a:prstGeom>
        </p:spPr>
      </p:pic>
      <p:sp>
        <p:nvSpPr>
          <p:cNvPr id="9" name="文本框 8">
            <a:extLst>
              <a:ext uri="{FF2B5EF4-FFF2-40B4-BE49-F238E27FC236}">
                <a16:creationId xmlns:a16="http://schemas.microsoft.com/office/drawing/2014/main" id="{928E3421-ABDF-4F31-916F-9173DBEFD53A}"/>
              </a:ext>
            </a:extLst>
          </p:cNvPr>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a:extLst>
              <a:ext uri="{FF2B5EF4-FFF2-40B4-BE49-F238E27FC236}">
                <a16:creationId xmlns:a16="http://schemas.microsoft.com/office/drawing/2014/main" id="{1F5E8536-CDA6-4D62-8ACF-BF34E8310C81}"/>
              </a:ext>
            </a:extLst>
          </p:cNvPr>
          <p:cNvCxnSpPr>
            <a:cxnSpLocks/>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54D642-6BD0-453F-82D6-C4C86AB7F728}"/>
              </a:ext>
            </a:extLst>
          </p:cNvPr>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a:extLst>
              <a:ext uri="{FF2B5EF4-FFF2-40B4-BE49-F238E27FC236}">
                <a16:creationId xmlns:a16="http://schemas.microsoft.com/office/drawing/2014/main" id="{DC33BC7E-816D-42EE-8FA1-154AF1C9ED99}"/>
              </a:ext>
            </a:extLst>
          </p:cNvPr>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p>
        </p:txBody>
      </p:sp>
      <p:sp>
        <p:nvSpPr>
          <p:cNvPr id="13" name="文本框 12">
            <a:extLst>
              <a:ext uri="{FF2B5EF4-FFF2-40B4-BE49-F238E27FC236}">
                <a16:creationId xmlns:a16="http://schemas.microsoft.com/office/drawing/2014/main" id="{A11E52D4-D26E-481D-969F-3632CB25778F}"/>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超强鲁棒性分割能力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7145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a:extLst>
              <a:ext uri="{FF2B5EF4-FFF2-40B4-BE49-F238E27FC236}">
                <a16:creationId xmlns:a16="http://schemas.microsoft.com/office/drawing/2014/main" id="{CA8E7E90-F6AA-41B9-AFD5-16B922837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849" y="1473749"/>
            <a:ext cx="1714739" cy="5249008"/>
          </a:xfrm>
          <a:prstGeom prst="rect">
            <a:avLst/>
          </a:prstGeom>
        </p:spPr>
      </p:pic>
      <p:pic>
        <p:nvPicPr>
          <p:cNvPr id="6" name="图片 5" descr="图片包含 户外, 建筑, 绿色, 电脑&#10;&#10;描述已自动生成">
            <a:extLst>
              <a:ext uri="{FF2B5EF4-FFF2-40B4-BE49-F238E27FC236}">
                <a16:creationId xmlns:a16="http://schemas.microsoft.com/office/drawing/2014/main" id="{0118412E-2A1F-49A3-BCD6-31CCB56DBB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4939" y="1473749"/>
            <a:ext cx="1812715" cy="5282450"/>
          </a:xfrm>
          <a:prstGeom prst="rect">
            <a:avLst/>
          </a:prstGeom>
        </p:spPr>
      </p:pic>
      <p:sp>
        <p:nvSpPr>
          <p:cNvPr id="7" name="矩形: 圆角 11">
            <a:extLst>
              <a:ext uri="{FF2B5EF4-FFF2-40B4-BE49-F238E27FC236}">
                <a16:creationId xmlns:a16="http://schemas.microsoft.com/office/drawing/2014/main" id="{D68777E3-9C6F-4D45-A9A6-5A9D050C0D1F}"/>
              </a:ext>
            </a:extLst>
          </p:cNvPr>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8" name="矩形: 圆角 12">
            <a:extLst>
              <a:ext uri="{FF2B5EF4-FFF2-40B4-BE49-F238E27FC236}">
                <a16:creationId xmlns:a16="http://schemas.microsoft.com/office/drawing/2014/main" id="{2323C062-BBAD-4544-A8CF-551BFF85DD54}"/>
              </a:ext>
            </a:extLst>
          </p:cNvPr>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a:extLst>
              <a:ext uri="{FF2B5EF4-FFF2-40B4-BE49-F238E27FC236}">
                <a16:creationId xmlns:a16="http://schemas.microsoft.com/office/drawing/2014/main" id="{FF19BB95-2B6B-42E0-8B13-F0FE7E86B10C}"/>
              </a:ext>
            </a:extLst>
          </p:cNvPr>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a:extLst>
              <a:ext uri="{FF2B5EF4-FFF2-40B4-BE49-F238E27FC236}">
                <a16:creationId xmlns:a16="http://schemas.microsoft.com/office/drawing/2014/main" id="{2302CEFA-5B3C-4167-884B-73E3A5659C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4004" y="1485707"/>
            <a:ext cx="1812715" cy="5258534"/>
          </a:xfrm>
          <a:prstGeom prst="rect">
            <a:avLst/>
          </a:prstGeom>
        </p:spPr>
      </p:pic>
      <p:pic>
        <p:nvPicPr>
          <p:cNvPr id="13" name="图片 12" descr="图片包含 建筑, 绿色, 电脑, 小&#10;&#10;描述已自动生成">
            <a:extLst>
              <a:ext uri="{FF2B5EF4-FFF2-40B4-BE49-F238E27FC236}">
                <a16:creationId xmlns:a16="http://schemas.microsoft.com/office/drawing/2014/main" id="{3965B333-C8BF-4DC5-B35B-5E5B14E25A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3068" y="1495233"/>
            <a:ext cx="1812715" cy="5227524"/>
          </a:xfrm>
          <a:prstGeom prst="rect">
            <a:avLst/>
          </a:prstGeom>
        </p:spPr>
      </p:pic>
      <p:sp>
        <p:nvSpPr>
          <p:cNvPr id="14" name="矩形: 圆角 18">
            <a:extLst>
              <a:ext uri="{FF2B5EF4-FFF2-40B4-BE49-F238E27FC236}">
                <a16:creationId xmlns:a16="http://schemas.microsoft.com/office/drawing/2014/main" id="{F081A2F1-459A-412F-BFDC-FE876F95F0BA}"/>
              </a:ext>
            </a:extLst>
          </p:cNvPr>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2" name="文本框 11">
            <a:extLst>
              <a:ext uri="{FF2B5EF4-FFF2-40B4-BE49-F238E27FC236}">
                <a16:creationId xmlns:a16="http://schemas.microsoft.com/office/drawing/2014/main" id="{C9DA249C-5052-4583-97EF-A2CA482FC8DC}"/>
              </a:ext>
            </a:extLst>
          </p:cNvPr>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5" name="文本框 14">
            <a:extLst>
              <a:ext uri="{FF2B5EF4-FFF2-40B4-BE49-F238E27FC236}">
                <a16:creationId xmlns:a16="http://schemas.microsoft.com/office/drawing/2014/main" id="{C1A856F2-2C3D-4373-876C-B79A078129E1}"/>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9724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EC902E-93E9-47DB-9AAC-2AF56C3D9D2D}"/>
              </a:ext>
            </a:extLst>
          </p:cNvPr>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B17D6CD9-43D3-4BDA-B1AA-836A0FA15A94}"/>
              </a:ext>
            </a:extLst>
          </p:cNvPr>
          <p:cNvGrpSpPr/>
          <p:nvPr/>
        </p:nvGrpSpPr>
        <p:grpSpPr>
          <a:xfrm>
            <a:off x="739952" y="1038654"/>
            <a:ext cx="10432873" cy="4155346"/>
            <a:chOff x="1759127" y="1635854"/>
            <a:chExt cx="8639073" cy="3094065"/>
          </a:xfrm>
        </p:grpSpPr>
        <p:pic>
          <p:nvPicPr>
            <p:cNvPr id="3" name="图片 2">
              <a:extLst>
                <a:ext uri="{FF2B5EF4-FFF2-40B4-BE49-F238E27FC236}">
                  <a16:creationId xmlns:a16="http://schemas.microsoft.com/office/drawing/2014/main" id="{AF25C1E6-8590-4DD2-8543-14033D351E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127" y="2153588"/>
              <a:ext cx="1787236" cy="2550823"/>
            </a:xfrm>
            <a:prstGeom prst="rect">
              <a:avLst/>
            </a:prstGeom>
          </p:spPr>
        </p:pic>
        <p:pic>
          <p:nvPicPr>
            <p:cNvPr id="6" name="图片 5">
              <a:extLst>
                <a:ext uri="{FF2B5EF4-FFF2-40B4-BE49-F238E27FC236}">
                  <a16:creationId xmlns:a16="http://schemas.microsoft.com/office/drawing/2014/main" id="{2A244F91-F5FD-4388-B2E0-0D1781CC686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129" y="2128080"/>
              <a:ext cx="1921071" cy="2601839"/>
            </a:xfrm>
            <a:prstGeom prst="rect">
              <a:avLst/>
            </a:prstGeom>
          </p:spPr>
        </p:pic>
        <p:pic>
          <p:nvPicPr>
            <p:cNvPr id="12" name="图片 11" descr="图片包含 电脑, 灯光, 站, 街道&#10;&#10;描述已自动生成">
              <a:extLst>
                <a:ext uri="{FF2B5EF4-FFF2-40B4-BE49-F238E27FC236}">
                  <a16:creationId xmlns:a16="http://schemas.microsoft.com/office/drawing/2014/main" id="{9C7433C0-4C9C-447D-BC16-DB337590D5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9238" y="2153588"/>
              <a:ext cx="1921071" cy="2550823"/>
            </a:xfrm>
            <a:prstGeom prst="rect">
              <a:avLst/>
            </a:prstGeom>
          </p:spPr>
        </p:pic>
        <p:pic>
          <p:nvPicPr>
            <p:cNvPr id="14" name="图片 13" descr="图片包含 电脑, 游戏机, 街道, 站&#10;&#10;描述已自动生成">
              <a:extLst>
                <a:ext uri="{FF2B5EF4-FFF2-40B4-BE49-F238E27FC236}">
                  <a16:creationId xmlns:a16="http://schemas.microsoft.com/office/drawing/2014/main" id="{D79AAA95-B84A-4BF3-89FB-41B92FF498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3184" y="2128080"/>
              <a:ext cx="1921071" cy="2601839"/>
            </a:xfrm>
            <a:prstGeom prst="rect">
              <a:avLst/>
            </a:prstGeom>
          </p:spPr>
        </p:pic>
        <p:sp>
          <p:nvSpPr>
            <p:cNvPr id="15" name="矩形: 圆角 11">
              <a:extLst>
                <a:ext uri="{FF2B5EF4-FFF2-40B4-BE49-F238E27FC236}">
                  <a16:creationId xmlns:a16="http://schemas.microsoft.com/office/drawing/2014/main" id="{58CC93FC-AFB0-4E73-B236-63C33F19A850}"/>
                </a:ext>
              </a:extLst>
            </p:cNvPr>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16" name="矩形: 圆角 12">
              <a:extLst>
                <a:ext uri="{FF2B5EF4-FFF2-40B4-BE49-F238E27FC236}">
                  <a16:creationId xmlns:a16="http://schemas.microsoft.com/office/drawing/2014/main" id="{29D5E331-032D-4BAE-8588-8D73CF83CCE7}"/>
                </a:ext>
              </a:extLst>
            </p:cNvPr>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a:extLst>
                <a:ext uri="{FF2B5EF4-FFF2-40B4-BE49-F238E27FC236}">
                  <a16:creationId xmlns:a16="http://schemas.microsoft.com/office/drawing/2014/main" id="{05A9468E-507D-470F-A750-85B9A8B5B433}"/>
                </a:ext>
              </a:extLst>
            </p:cNvPr>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a:extLst>
                <a:ext uri="{FF2B5EF4-FFF2-40B4-BE49-F238E27FC236}">
                  <a16:creationId xmlns:a16="http://schemas.microsoft.com/office/drawing/2014/main" id="{7F6E3F00-0728-41F8-AF71-3ECD5EA407C8}"/>
                </a:ext>
              </a:extLst>
            </p:cNvPr>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grpSp>
      <p:sp>
        <p:nvSpPr>
          <p:cNvPr id="19" name="文本框 18">
            <a:extLst>
              <a:ext uri="{FF2B5EF4-FFF2-40B4-BE49-F238E27FC236}">
                <a16:creationId xmlns:a16="http://schemas.microsoft.com/office/drawing/2014/main" id="{2C48236F-62FC-4F4F-9CAD-F00E6A54036B}"/>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568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a:extLst>
              <a:ext uri="{FF2B5EF4-FFF2-40B4-BE49-F238E27FC236}">
                <a16:creationId xmlns:a16="http://schemas.microsoft.com/office/drawing/2014/main" id="{16E27139-327B-7247-96CA-8FF58D80AC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721" y="1766495"/>
            <a:ext cx="1264098" cy="2031390"/>
          </a:xfrm>
          <a:prstGeom prst="rect">
            <a:avLst/>
          </a:prstGeom>
        </p:spPr>
      </p:pic>
      <p:pic>
        <p:nvPicPr>
          <p:cNvPr id="5" name="图片 4" descr="在门上&#10;&#10;中度可信度描述已自动生成">
            <a:extLst>
              <a:ext uri="{FF2B5EF4-FFF2-40B4-BE49-F238E27FC236}">
                <a16:creationId xmlns:a16="http://schemas.microsoft.com/office/drawing/2014/main" id="{E4822421-ED80-AD40-91C1-51251077BA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3677" y="1736501"/>
            <a:ext cx="1410542" cy="2061384"/>
          </a:xfrm>
          <a:prstGeom prst="rect">
            <a:avLst/>
          </a:prstGeom>
        </p:spPr>
      </p:pic>
      <p:pic>
        <p:nvPicPr>
          <p:cNvPr id="6" name="图片 5" descr="砖墙上&#10;&#10;中度可信度描述已自动生成">
            <a:extLst>
              <a:ext uri="{FF2B5EF4-FFF2-40B4-BE49-F238E27FC236}">
                <a16:creationId xmlns:a16="http://schemas.microsoft.com/office/drawing/2014/main" id="{1FC980F2-F28B-C445-99B2-FBF5B3CE26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0628" y="1766495"/>
            <a:ext cx="1264098" cy="2031390"/>
          </a:xfrm>
          <a:prstGeom prst="rect">
            <a:avLst/>
          </a:prstGeom>
        </p:spPr>
      </p:pic>
      <p:pic>
        <p:nvPicPr>
          <p:cNvPr id="7" name="图片 6" descr="墙上有涂鸦&#10;&#10;描述已自动生成">
            <a:extLst>
              <a:ext uri="{FF2B5EF4-FFF2-40B4-BE49-F238E27FC236}">
                <a16:creationId xmlns:a16="http://schemas.microsoft.com/office/drawing/2014/main" id="{E107536C-F956-5841-B3AD-5F98EA80D9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9078" y="1736501"/>
            <a:ext cx="1285064" cy="2061384"/>
          </a:xfrm>
          <a:prstGeom prst="rect">
            <a:avLst/>
          </a:prstGeom>
        </p:spPr>
      </p:pic>
      <p:pic>
        <p:nvPicPr>
          <p:cNvPr id="11" name="图片 10">
            <a:extLst>
              <a:ext uri="{FF2B5EF4-FFF2-40B4-BE49-F238E27FC236}">
                <a16:creationId xmlns:a16="http://schemas.microsoft.com/office/drawing/2014/main" id="{6B753DE4-81B0-4D36-96CA-2D399BDA4D0C}"/>
              </a:ext>
            </a:extLst>
          </p:cNvPr>
          <p:cNvPicPr/>
          <p:nvPr/>
        </p:nvPicPr>
        <p:blipFill>
          <a:blip r:embed="rId6" cstate="email">
            <a:extLst>
              <a:ext uri="{28A0092B-C50C-407E-A947-70E740481C1C}">
                <a14:useLocalDpi xmlns:a14="http://schemas.microsoft.com/office/drawing/2010/main"/>
              </a:ext>
            </a:extLst>
          </a:blip>
          <a:stretch>
            <a:fillRect/>
          </a:stretch>
        </p:blipFill>
        <p:spPr>
          <a:xfrm>
            <a:off x="434721" y="4132000"/>
            <a:ext cx="1264098" cy="1933589"/>
          </a:xfrm>
          <a:prstGeom prst="rect">
            <a:avLst/>
          </a:prstGeom>
        </p:spPr>
      </p:pic>
      <p:pic>
        <p:nvPicPr>
          <p:cNvPr id="12" name="图片 11">
            <a:extLst>
              <a:ext uri="{FF2B5EF4-FFF2-40B4-BE49-F238E27FC236}">
                <a16:creationId xmlns:a16="http://schemas.microsoft.com/office/drawing/2014/main" id="{0AB96352-D46D-4F58-869E-A782C53E8B9C}"/>
              </a:ext>
            </a:extLst>
          </p:cNvPr>
          <p:cNvPicPr/>
          <p:nvPr/>
        </p:nvPicPr>
        <p:blipFill>
          <a:blip r:embed="rId7" cstate="email">
            <a:extLst>
              <a:ext uri="{28A0092B-C50C-407E-A947-70E740481C1C}">
                <a14:useLocalDpi xmlns:a14="http://schemas.microsoft.com/office/drawing/2010/main"/>
              </a:ext>
            </a:extLst>
          </a:blip>
          <a:stretch>
            <a:fillRect/>
          </a:stretch>
        </p:blipFill>
        <p:spPr>
          <a:xfrm>
            <a:off x="5439079" y="4132000"/>
            <a:ext cx="1285064" cy="1933591"/>
          </a:xfrm>
          <a:prstGeom prst="rect">
            <a:avLst/>
          </a:prstGeom>
        </p:spPr>
      </p:pic>
      <p:pic>
        <p:nvPicPr>
          <p:cNvPr id="13" name="图片 12">
            <a:extLst>
              <a:ext uri="{FF2B5EF4-FFF2-40B4-BE49-F238E27FC236}">
                <a16:creationId xmlns:a16="http://schemas.microsoft.com/office/drawing/2014/main" id="{D4A6A821-6C3F-4901-BF57-8E2D5FFFCAE1}"/>
              </a:ext>
            </a:extLst>
          </p:cNvPr>
          <p:cNvPicPr/>
          <p:nvPr/>
        </p:nvPicPr>
        <p:blipFill>
          <a:blip r:embed="rId8" cstate="email">
            <a:extLst>
              <a:ext uri="{28A0092B-C50C-407E-A947-70E740481C1C}">
                <a14:useLocalDpi xmlns:a14="http://schemas.microsoft.com/office/drawing/2010/main"/>
              </a:ext>
            </a:extLst>
          </a:blip>
          <a:stretch>
            <a:fillRect/>
          </a:stretch>
        </p:blipFill>
        <p:spPr>
          <a:xfrm>
            <a:off x="8040628" y="4132000"/>
            <a:ext cx="1264098" cy="1933595"/>
          </a:xfrm>
          <a:prstGeom prst="rect">
            <a:avLst/>
          </a:prstGeom>
        </p:spPr>
      </p:pic>
      <p:cxnSp>
        <p:nvCxnSpPr>
          <p:cNvPr id="8" name="直接连接符 7">
            <a:extLst>
              <a:ext uri="{FF2B5EF4-FFF2-40B4-BE49-F238E27FC236}">
                <a16:creationId xmlns:a16="http://schemas.microsoft.com/office/drawing/2014/main" id="{808E013B-5346-4F90-B027-6A6ECB33D61C}"/>
              </a:ext>
            </a:extLst>
          </p:cNvPr>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a:extLst>
              <a:ext uri="{FF2B5EF4-FFF2-40B4-BE49-F238E27FC236}">
                <a16:creationId xmlns:a16="http://schemas.microsoft.com/office/drawing/2014/main" id="{0899E6FE-4E63-4527-B409-35999C0D1EB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63677" y="4131994"/>
            <a:ext cx="1410542" cy="1933595"/>
          </a:xfrm>
          <a:prstGeom prst="rect">
            <a:avLst/>
          </a:prstGeom>
        </p:spPr>
      </p:pic>
      <p:sp>
        <p:nvSpPr>
          <p:cNvPr id="20" name="矩形: 圆角 11">
            <a:extLst>
              <a:ext uri="{FF2B5EF4-FFF2-40B4-BE49-F238E27FC236}">
                <a16:creationId xmlns:a16="http://schemas.microsoft.com/office/drawing/2014/main" id="{7EB829BA-3DD3-4423-9D05-83A426BC9757}"/>
              </a:ext>
            </a:extLst>
          </p:cNvPr>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1" name="矩形: 圆角 12">
            <a:extLst>
              <a:ext uri="{FF2B5EF4-FFF2-40B4-BE49-F238E27FC236}">
                <a16:creationId xmlns:a16="http://schemas.microsoft.com/office/drawing/2014/main" id="{0C7F1ED5-0BDE-4A34-82C2-FA8A1EB58452}"/>
              </a:ext>
            </a:extLst>
          </p:cNvPr>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a:extLst>
              <a:ext uri="{FF2B5EF4-FFF2-40B4-BE49-F238E27FC236}">
                <a16:creationId xmlns:a16="http://schemas.microsoft.com/office/drawing/2014/main" id="{AC77555E-F8A9-462B-957B-6F0093AE00A2}"/>
              </a:ext>
            </a:extLst>
          </p:cNvPr>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a:extLst>
              <a:ext uri="{FF2B5EF4-FFF2-40B4-BE49-F238E27FC236}">
                <a16:creationId xmlns:a16="http://schemas.microsoft.com/office/drawing/2014/main" id="{F482758C-9780-4865-911E-1AC0E7A81BD0}"/>
              </a:ext>
            </a:extLst>
          </p:cNvPr>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6" name="文本框 15">
            <a:extLst>
              <a:ext uri="{FF2B5EF4-FFF2-40B4-BE49-F238E27FC236}">
                <a16:creationId xmlns:a16="http://schemas.microsoft.com/office/drawing/2014/main" id="{CF42389E-FDF3-47A2-9FF7-963EA08B2594}"/>
              </a:ext>
            </a:extLst>
          </p:cNvPr>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a:extLst>
              <a:ext uri="{FF2B5EF4-FFF2-40B4-BE49-F238E27FC236}">
                <a16:creationId xmlns:a16="http://schemas.microsoft.com/office/drawing/2014/main" id="{86633AA5-E6BA-486E-AB65-40D14F3BD65A}"/>
              </a:ext>
            </a:extLst>
          </p:cNvPr>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cxnSp>
        <p:nvCxnSpPr>
          <p:cNvPr id="18" name="直接连接符 17">
            <a:extLst>
              <a:ext uri="{FF2B5EF4-FFF2-40B4-BE49-F238E27FC236}">
                <a16:creationId xmlns:a16="http://schemas.microsoft.com/office/drawing/2014/main" id="{A334A2EC-97E5-41B2-AE8A-7C5F67E23203}"/>
              </a:ext>
            </a:extLst>
          </p:cNvPr>
          <p:cNvCxnSpPr>
            <a:cxnSpLocks/>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AD4E8B8-A017-48B6-841C-CA45314335EA}"/>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532297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p>
          <a:p>
            <a:pPr marL="285750" indent="-285750">
              <a:buFont typeface="Arial" panose="020B0604020202020204" pitchFamily="34" charset="0"/>
              <a:buChar char="•"/>
            </a:pPr>
            <a:r>
              <a:rPr lang="zh-CN" altLang="en-US" sz="1600" dirty="0"/>
              <a:t>高速度</a:t>
            </a:r>
          </a:p>
          <a:p>
            <a:pPr marL="285750" indent="-285750">
              <a:buFont typeface="Arial" panose="020B0604020202020204" pitchFamily="34" charset="0"/>
              <a:buChar char="•"/>
            </a:pPr>
            <a:r>
              <a:rPr lang="zh-CN" altLang="en-US" sz="1600" dirty="0"/>
              <a:t>高重复性</a:t>
            </a:r>
          </a:p>
        </p:txBody>
      </p:sp>
      <p:cxnSp>
        <p:nvCxnSpPr>
          <p:cNvPr id="4" name="直接连接符 3">
            <a:extLst>
              <a:ext uri="{FF2B5EF4-FFF2-40B4-BE49-F238E27FC236}">
                <a16:creationId xmlns:a16="http://schemas.microsoft.com/office/drawing/2014/main" id="{1BC62EF4-7843-4F83-9ADA-A436222709F4}"/>
              </a:ext>
            </a:extLst>
          </p:cNvPr>
          <p:cNvCxnSpPr>
            <a:cxnSpLocks/>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DC2A80E-F2BE-4F96-AD94-12C9D636B6FE}"/>
              </a:ext>
            </a:extLst>
          </p:cNvPr>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a:extLst>
              <a:ext uri="{FF2B5EF4-FFF2-40B4-BE49-F238E27FC236}">
                <a16:creationId xmlns:a16="http://schemas.microsoft.com/office/drawing/2014/main" id="{5323A437-1014-4A68-A96D-9D269F402EFE}"/>
              </a:ext>
            </a:extLst>
          </p:cNvPr>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p>
        </p:txBody>
      </p:sp>
      <p:sp>
        <p:nvSpPr>
          <p:cNvPr id="14" name="文本框 13">
            <a:extLst>
              <a:ext uri="{FF2B5EF4-FFF2-40B4-BE49-F238E27FC236}">
                <a16:creationId xmlns:a16="http://schemas.microsoft.com/office/drawing/2014/main" id="{0F852E3D-5E77-4F3A-A4AB-36C12ADAF5DD}"/>
              </a:ext>
            </a:extLst>
          </p:cNvPr>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a:extLst>
              <a:ext uri="{FF2B5EF4-FFF2-40B4-BE49-F238E27FC236}">
                <a16:creationId xmlns:a16="http://schemas.microsoft.com/office/drawing/2014/main" id="{84D09577-F32D-49B9-8CBC-4836892451CE}"/>
              </a:ext>
            </a:extLst>
          </p:cNvPr>
          <p:cNvCxnSpPr>
            <a:cxnSpLocks/>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3FC7E7-4690-431A-976E-297C49EA3809}"/>
              </a:ext>
            </a:extLst>
          </p:cNvPr>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
        <p:nvSpPr>
          <p:cNvPr id="13" name="文本框 12">
            <a:extLst>
              <a:ext uri="{FF2B5EF4-FFF2-40B4-BE49-F238E27FC236}">
                <a16:creationId xmlns:a16="http://schemas.microsoft.com/office/drawing/2014/main" id="{E7A1D503-53D9-4D70-85C4-C93361DA4BEE}"/>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高精度</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3D</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3417710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82ED61-21FA-334B-A011-33EBEE5B1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8496" y="2012200"/>
            <a:ext cx="605427" cy="4518830"/>
          </a:xfrm>
          <a:prstGeom prst="rect">
            <a:avLst/>
          </a:prstGeom>
        </p:spPr>
      </p:pic>
      <p:pic>
        <p:nvPicPr>
          <p:cNvPr id="5" name="内容占位符 18">
            <a:extLst>
              <a:ext uri="{FF2B5EF4-FFF2-40B4-BE49-F238E27FC236}">
                <a16:creationId xmlns:a16="http://schemas.microsoft.com/office/drawing/2014/main" id="{9182564D-05B5-7D45-A0DB-57B1E5251A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322348" y="3939799"/>
            <a:ext cx="4518829" cy="663632"/>
          </a:xfrm>
          <a:prstGeom prst="rect">
            <a:avLst/>
          </a:prstGeom>
        </p:spPr>
      </p:pic>
      <p:pic>
        <p:nvPicPr>
          <p:cNvPr id="13" name="图片 12" descr="图片包含 站, 男人, 游戏机&#10;&#10;描述已自动生成">
            <a:extLst>
              <a:ext uri="{FF2B5EF4-FFF2-40B4-BE49-F238E27FC236}">
                <a16:creationId xmlns:a16="http://schemas.microsoft.com/office/drawing/2014/main" id="{D8C6877F-01F9-014F-8220-C3FB388109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2012200"/>
            <a:ext cx="609600" cy="4521200"/>
          </a:xfrm>
          <a:prstGeom prst="rect">
            <a:avLst/>
          </a:prstGeom>
        </p:spPr>
      </p:pic>
      <p:sp>
        <p:nvSpPr>
          <p:cNvPr id="14" name="文本框 13">
            <a:extLst>
              <a:ext uri="{FF2B5EF4-FFF2-40B4-BE49-F238E27FC236}">
                <a16:creationId xmlns:a16="http://schemas.microsoft.com/office/drawing/2014/main" id="{EF2881D5-123A-FD41-82A1-6F7B4F0C23C9}"/>
              </a:ext>
            </a:extLst>
          </p:cNvPr>
          <p:cNvSpPr txBox="1"/>
          <p:nvPr/>
        </p:nvSpPr>
        <p:spPr>
          <a:xfrm>
            <a:off x="4674503" y="1552985"/>
            <a:ext cx="646331" cy="369332"/>
          </a:xfrm>
          <a:prstGeom prst="rect">
            <a:avLst/>
          </a:prstGeom>
          <a:noFill/>
        </p:spPr>
        <p:txBody>
          <a:bodyPr wrap="none" rtlCol="0">
            <a:spAutoFit/>
          </a:bodyPr>
          <a:lstStyle/>
          <a:p>
            <a:r>
              <a:rPr kumimoji="1" lang="zh-CN" altLang="en-US" dirty="0"/>
              <a:t>转换</a:t>
            </a:r>
          </a:p>
        </p:txBody>
      </p:sp>
      <p:sp>
        <p:nvSpPr>
          <p:cNvPr id="15" name="文本框 14">
            <a:extLst>
              <a:ext uri="{FF2B5EF4-FFF2-40B4-BE49-F238E27FC236}">
                <a16:creationId xmlns:a16="http://schemas.microsoft.com/office/drawing/2014/main" id="{B64FC6BA-78E0-2346-B9C3-1467D4E94BD7}"/>
              </a:ext>
            </a:extLst>
          </p:cNvPr>
          <p:cNvSpPr txBox="1"/>
          <p:nvPr/>
        </p:nvSpPr>
        <p:spPr>
          <a:xfrm>
            <a:off x="5846802" y="1552985"/>
            <a:ext cx="1107996" cy="369332"/>
          </a:xfrm>
          <a:prstGeom prst="rect">
            <a:avLst/>
          </a:prstGeom>
          <a:noFill/>
        </p:spPr>
        <p:txBody>
          <a:bodyPr wrap="none" rtlCol="0">
            <a:spAutoFit/>
          </a:bodyPr>
          <a:lstStyle/>
          <a:p>
            <a:r>
              <a:rPr kumimoji="1" lang="zh-CN" altLang="en-US" dirty="0"/>
              <a:t>定位识别</a:t>
            </a:r>
          </a:p>
        </p:txBody>
      </p:sp>
      <p:sp>
        <p:nvSpPr>
          <p:cNvPr id="21" name="矩形 20">
            <a:extLst>
              <a:ext uri="{FF2B5EF4-FFF2-40B4-BE49-F238E27FC236}">
                <a16:creationId xmlns:a16="http://schemas.microsoft.com/office/drawing/2014/main" id="{6A1ACD85-C295-974E-A40B-95797D913DD8}"/>
              </a:ext>
            </a:extLst>
          </p:cNvPr>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p>
        </p:txBody>
      </p:sp>
      <p:sp>
        <p:nvSpPr>
          <p:cNvPr id="29" name="矩形 28">
            <a:extLst>
              <a:ext uri="{FF2B5EF4-FFF2-40B4-BE49-F238E27FC236}">
                <a16:creationId xmlns:a16="http://schemas.microsoft.com/office/drawing/2014/main" id="{F93520D5-1A71-F048-9C65-2BCE71B9EE7E}"/>
              </a:ext>
            </a:extLst>
          </p:cNvPr>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p>
        </p:txBody>
      </p:sp>
      <p:pic>
        <p:nvPicPr>
          <p:cNvPr id="6" name="图片 5" descr="图片包含 图表&#10;&#10;描述已自动生成">
            <a:extLst>
              <a:ext uri="{FF2B5EF4-FFF2-40B4-BE49-F238E27FC236}">
                <a16:creationId xmlns:a16="http://schemas.microsoft.com/office/drawing/2014/main" id="{F924852E-1EA1-4695-BD64-AE6C7E444E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524" y="3056706"/>
            <a:ext cx="2466715" cy="2138601"/>
          </a:xfrm>
          <a:prstGeom prst="rect">
            <a:avLst/>
          </a:prstGeom>
        </p:spPr>
      </p:pic>
      <p:sp>
        <p:nvSpPr>
          <p:cNvPr id="20" name="文本框 19">
            <a:extLst>
              <a:ext uri="{FF2B5EF4-FFF2-40B4-BE49-F238E27FC236}">
                <a16:creationId xmlns:a16="http://schemas.microsoft.com/office/drawing/2014/main" id="{83B57917-DD35-4FC8-A811-90628FFA4472}"/>
              </a:ext>
            </a:extLst>
          </p:cNvPr>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p>
        </p:txBody>
      </p:sp>
      <p:cxnSp>
        <p:nvCxnSpPr>
          <p:cNvPr id="22" name="直接连接符 21">
            <a:extLst>
              <a:ext uri="{FF2B5EF4-FFF2-40B4-BE49-F238E27FC236}">
                <a16:creationId xmlns:a16="http://schemas.microsoft.com/office/drawing/2014/main" id="{D0DF0BD1-7587-4F44-907D-A58244034F0D}"/>
              </a:ext>
            </a:extLst>
          </p:cNvPr>
          <p:cNvCxnSpPr>
            <a:cxnSpLocks/>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52FBA4B-77EF-4643-A824-F2EC79CF7DD6}"/>
              </a:ext>
            </a:extLst>
          </p:cNvPr>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a:extLst>
              <a:ext uri="{FF2B5EF4-FFF2-40B4-BE49-F238E27FC236}">
                <a16:creationId xmlns:a16="http://schemas.microsoft.com/office/drawing/2014/main" id="{7DEF2A4E-5BBF-4DC7-9A12-212B9A6BA3E5}"/>
              </a:ext>
            </a:extLst>
          </p:cNvPr>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FCCC2FA-ED43-4895-A839-3457639DEE22}"/>
              </a:ext>
            </a:extLst>
          </p:cNvPr>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E3860A33-E5DA-4533-809F-88742D162C86}"/>
              </a:ext>
            </a:extLst>
          </p:cNvPr>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00A8ECDE-E242-4C42-AB1F-544D17FC8D36}"/>
              </a:ext>
            </a:extLst>
          </p:cNvPr>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a:extLst>
              <a:ext uri="{FF2B5EF4-FFF2-40B4-BE49-F238E27FC236}">
                <a16:creationId xmlns:a16="http://schemas.microsoft.com/office/drawing/2014/main" id="{910A671C-547D-4E13-BE4A-AE0BECE971A2}"/>
              </a:ext>
            </a:extLst>
          </p:cNvPr>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F6CA5FE4-5212-40A2-BA39-D312DFFB45FC}"/>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3D&amp;AI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算法深度融合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076074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92914363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技术优势</a:t>
            </a:r>
          </a:p>
        </p:txBody>
      </p:sp>
    </p:spTree>
    <p:extLst>
      <p:ext uri="{BB962C8B-B14F-4D97-AF65-F5344CB8AC3E}">
        <p14:creationId xmlns:p14="http://schemas.microsoft.com/office/powerpoint/2010/main" val="6384064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方案设计</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抛光、毛刺</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36168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09BBF85-992F-48D6-A6A8-CD46412AB7D3}"/>
              </a:ext>
            </a:extLst>
          </p:cNvPr>
          <p:cNvPicPr>
            <a:picLocks noChangeAspect="1"/>
          </p:cNvPicPr>
          <p:nvPr/>
        </p:nvPicPr>
        <p:blipFill>
          <a:blip r:embed="rId3"/>
          <a:stretch>
            <a:fillRect/>
          </a:stretch>
        </p:blipFill>
        <p:spPr>
          <a:xfrm>
            <a:off x="7290021" y="811420"/>
            <a:ext cx="4901979" cy="5004908"/>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项目需求</a:t>
            </a:r>
          </a:p>
        </p:txBody>
      </p:sp>
      <p:sp>
        <p:nvSpPr>
          <p:cNvPr id="17" name="TextBox 2">
            <a:extLst>
              <a:ext uri="{FF2B5EF4-FFF2-40B4-BE49-F238E27FC236}">
                <a16:creationId xmlns:a16="http://schemas.microsoft.com/office/drawing/2014/main" id="{01C192B2-6692-4AE8-B70D-ACBBEA1329E0}"/>
              </a:ext>
            </a:extLst>
          </p:cNvPr>
          <p:cNvSpPr txBox="1"/>
          <p:nvPr/>
        </p:nvSpPr>
        <p:spPr>
          <a:xfrm>
            <a:off x="268951" y="811420"/>
            <a:ext cx="7343018" cy="3687869"/>
          </a:xfrm>
          <a:prstGeom prst="rect">
            <a:avLst/>
          </a:prstGeom>
          <a:noFill/>
        </p:spPr>
        <p:txBody>
          <a:bodyPr wrap="square" rtlCol="0">
            <a:spAutoFit/>
          </a:bodyPr>
          <a:lstStyle/>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项目需求</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针对外观全检工站，需开发自动外观外观检测设备，替代人工作业，并按不良类别、程度及位置分类，对应不同重工流程与方案。</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产品材质</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不锈钢。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产品规格</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(131.5mm)*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(64.2mm)*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(146.7mm)*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(71.5mm)*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(160.8mm)*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(78.1mm)*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检测面</a:t>
            </a:r>
            <a:r>
              <a:rPr lang="en-US" altLang="zh-CN" sz="1400" dirty="0">
                <a:solidFill>
                  <a:srgbClr val="000000"/>
                </a:solidFill>
                <a:ea typeface="微软雅黑" panose="020B0503020204020204" pitchFamily="34" charset="-122"/>
              </a:rPr>
              <a:t>:CG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BG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RT</a:t>
            </a:r>
            <a:r>
              <a:rPr lang="zh-CN" altLang="en-US" sz="1400" dirty="0">
                <a:solidFill>
                  <a:srgbClr val="000000"/>
                </a:solidFill>
                <a:ea typeface="微软雅黑" panose="020B0503020204020204" pitchFamily="34" charset="-122"/>
              </a:rPr>
              <a:t>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检测缺陷</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抛光不足、碰刮伤、打磨纹、刀纹、条纹等。</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en-US" altLang="zh-CN" sz="1400" dirty="0">
                <a:solidFill>
                  <a:srgbClr val="000000"/>
                </a:solidFill>
                <a:ea typeface="微软雅黑" panose="020B0503020204020204" pitchFamily="34" charset="-122"/>
              </a:rPr>
              <a:t>CT</a:t>
            </a:r>
            <a:r>
              <a:rPr lang="zh-CN" altLang="en-US" sz="1400" dirty="0">
                <a:solidFill>
                  <a:srgbClr val="000000"/>
                </a:solidFill>
                <a:ea typeface="微软雅黑" panose="020B0503020204020204" pitchFamily="34" charset="-122"/>
              </a:rPr>
              <a:t>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5s/pcs(</a:t>
            </a:r>
            <a:r>
              <a:rPr lang="zh-CN" altLang="en-US" sz="1400" b="1" dirty="0">
                <a:solidFill>
                  <a:srgbClr val="FF0000"/>
                </a:solidFill>
                <a:ea typeface="微软雅黑" panose="020B0503020204020204" pitchFamily="34" charset="-122"/>
              </a:rPr>
              <a:t>抛光</a:t>
            </a:r>
            <a:r>
              <a:rPr lang="en-US" altLang="zh-CN" sz="1400" b="1" dirty="0">
                <a:solidFill>
                  <a:srgbClr val="FF0000"/>
                </a:solidFill>
                <a:ea typeface="微软雅黑" panose="020B0503020204020204" pitchFamily="34" charset="-122"/>
              </a:rPr>
              <a:t>AOI)</a:t>
            </a:r>
            <a:r>
              <a:rPr lang="zh-CN" altLang="en-US" sz="1400" b="1" dirty="0">
                <a:solidFill>
                  <a:srgbClr val="FF0000"/>
                </a:solidFill>
                <a:ea typeface="微软雅黑" panose="020B0503020204020204" pitchFamily="34" charset="-122"/>
              </a:rPr>
              <a:t>，未知</a:t>
            </a:r>
            <a:r>
              <a:rPr lang="en-US" altLang="zh-CN" sz="1400" b="1" dirty="0">
                <a:solidFill>
                  <a:srgbClr val="FF0000"/>
                </a:solidFill>
                <a:ea typeface="微软雅黑" panose="020B0503020204020204" pitchFamily="34" charset="-122"/>
              </a:rPr>
              <a:t>(</a:t>
            </a:r>
            <a:r>
              <a:rPr lang="zh-CN" altLang="en-US" sz="1400" b="1" dirty="0">
                <a:solidFill>
                  <a:srgbClr val="FF0000"/>
                </a:solidFill>
                <a:ea typeface="微软雅黑" panose="020B0503020204020204" pitchFamily="34" charset="-122"/>
              </a:rPr>
              <a:t>毛刺</a:t>
            </a:r>
            <a:r>
              <a:rPr lang="en-US" altLang="zh-CN" sz="1400" b="1" dirty="0">
                <a:solidFill>
                  <a:srgbClr val="FF0000"/>
                </a:solidFill>
                <a:ea typeface="微软雅黑" panose="020B0503020204020204" pitchFamily="34" charset="-122"/>
              </a:rPr>
              <a:t>)</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检测率</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overkill ≤ 20%</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样机交机时间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12</a:t>
            </a:r>
            <a:r>
              <a:rPr lang="zh-CN" altLang="en-US" sz="1400" b="1" dirty="0">
                <a:solidFill>
                  <a:srgbClr val="FF0000"/>
                </a:solidFill>
                <a:ea typeface="微软雅黑" panose="020B0503020204020204" pitchFamily="34" charset="-122"/>
              </a:rPr>
              <a:t>月底</a:t>
            </a:r>
            <a:endParaRPr lang="en-US" altLang="zh-CN" sz="1400" b="1" dirty="0">
              <a:solidFill>
                <a:srgbClr val="FF0000"/>
              </a:solidFill>
              <a:ea typeface="微软雅黑" panose="020B0503020204020204" pitchFamily="34" charset="-122"/>
            </a:endParaRPr>
          </a:p>
          <a:p>
            <a:pPr>
              <a:lnSpc>
                <a:spcPct val="130000"/>
              </a:lnSpc>
              <a:spcBef>
                <a:spcPts val="600"/>
              </a:spcBef>
            </a:pPr>
            <a:endParaRPr lang="en-US" altLang="zh-CN" sz="1000" dirty="0">
              <a:solidFill>
                <a:srgbClr val="000000"/>
              </a:solidFill>
              <a:ea typeface="微软雅黑" panose="020B0503020204020204" pitchFamily="34" charset="-122"/>
            </a:endParaRPr>
          </a:p>
        </p:txBody>
      </p:sp>
    </p:spTree>
    <p:extLst>
      <p:ext uri="{BB962C8B-B14F-4D97-AF65-F5344CB8AC3E}">
        <p14:creationId xmlns:p14="http://schemas.microsoft.com/office/powerpoint/2010/main" val="16628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03195-2FA8-4BC7-84EF-DD9EEA94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016" y="213148"/>
            <a:ext cx="6889769" cy="6664016"/>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检测指标</a:t>
            </a:r>
          </a:p>
        </p:txBody>
      </p:sp>
    </p:spTree>
    <p:extLst>
      <p:ext uri="{BB962C8B-B14F-4D97-AF65-F5344CB8AC3E}">
        <p14:creationId xmlns:p14="http://schemas.microsoft.com/office/powerpoint/2010/main" val="39635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35D2F44-7201-4AA6-BB24-216C3E8C6FD1}"/>
              </a:ext>
            </a:extLst>
          </p:cNvPr>
          <p:cNvGrpSpPr/>
          <p:nvPr/>
        </p:nvGrpSpPr>
        <p:grpSpPr>
          <a:xfrm>
            <a:off x="253381" y="292612"/>
            <a:ext cx="11685237" cy="6399240"/>
            <a:chOff x="338328" y="438919"/>
            <a:chExt cx="11685237" cy="6399240"/>
          </a:xfrm>
        </p:grpSpPr>
        <p:pic>
          <p:nvPicPr>
            <p:cNvPr id="5" name="Picture 2">
              <a:extLst>
                <a:ext uri="{FF2B5EF4-FFF2-40B4-BE49-F238E27FC236}">
                  <a16:creationId xmlns:a16="http://schemas.microsoft.com/office/drawing/2014/main" id="{6BEEA41B-B26E-4ED6-B6F9-6CD2E67FF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14" y="438919"/>
              <a:ext cx="6210984" cy="45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a:extLst>
                <a:ext uri="{FF2B5EF4-FFF2-40B4-BE49-F238E27FC236}">
                  <a16:creationId xmlns:a16="http://schemas.microsoft.com/office/drawing/2014/main" id="{CD82DF52-D191-421D-97A9-EA0B4139AAC8}"/>
                </a:ext>
              </a:extLst>
            </p:cNvPr>
            <p:cNvSpPr/>
            <p:nvPr/>
          </p:nvSpPr>
          <p:spPr>
            <a:xfrm>
              <a:off x="338328" y="5146520"/>
              <a:ext cx="16002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a:t>
              </a:r>
              <a:r>
                <a:rPr lang="en-US" altLang="zh-CN" sz="1200" dirty="0">
                  <a:solidFill>
                    <a:schemeClr val="tx1"/>
                  </a:solidFill>
                </a:rPr>
                <a:t>P1</a:t>
              </a:r>
              <a:r>
                <a:rPr lang="zh-CN" altLang="en-US" sz="1200" dirty="0">
                  <a:solidFill>
                    <a:schemeClr val="tx1"/>
                  </a:solidFill>
                </a:rPr>
                <a:t>）上料到（</a:t>
              </a:r>
              <a:r>
                <a:rPr lang="en-US" altLang="zh-CN" sz="1200" dirty="0">
                  <a:solidFill>
                    <a:schemeClr val="tx1"/>
                  </a:solidFill>
                </a:rPr>
                <a:t>P2</a:t>
              </a:r>
              <a:r>
                <a:rPr lang="zh-CN" altLang="en-US" sz="1200" dirty="0">
                  <a:solidFill>
                    <a:schemeClr val="tx1"/>
                  </a:solidFill>
                </a:rPr>
                <a:t>）</a:t>
              </a:r>
            </a:p>
          </p:txBody>
        </p:sp>
        <p:sp>
          <p:nvSpPr>
            <p:cNvPr id="8" name="右箭头 20">
              <a:extLst>
                <a:ext uri="{FF2B5EF4-FFF2-40B4-BE49-F238E27FC236}">
                  <a16:creationId xmlns:a16="http://schemas.microsoft.com/office/drawing/2014/main" id="{EBD7B30D-3D4A-466A-8336-80F7BE192886}"/>
                </a:ext>
              </a:extLst>
            </p:cNvPr>
            <p:cNvSpPr/>
            <p:nvPr/>
          </p:nvSpPr>
          <p:spPr>
            <a:xfrm>
              <a:off x="1938528" y="5258288"/>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E5CA51-731B-47F6-954A-3556DB2151F3}"/>
                </a:ext>
              </a:extLst>
            </p:cNvPr>
            <p:cNvSpPr/>
            <p:nvPr/>
          </p:nvSpPr>
          <p:spPr>
            <a:xfrm>
              <a:off x="5967341" y="3899945"/>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P1</a:t>
              </a:r>
              <a:endParaRPr lang="zh-CN" altLang="en-US" sz="1050" dirty="0"/>
            </a:p>
          </p:txBody>
        </p:sp>
        <p:sp>
          <p:nvSpPr>
            <p:cNvPr id="10" name="圆角矩形 70">
              <a:extLst>
                <a:ext uri="{FF2B5EF4-FFF2-40B4-BE49-F238E27FC236}">
                  <a16:creationId xmlns:a16="http://schemas.microsoft.com/office/drawing/2014/main" id="{1D19CE0C-46DE-4925-B37E-FED1DC53AB74}"/>
                </a:ext>
              </a:extLst>
            </p:cNvPr>
            <p:cNvSpPr/>
            <p:nvPr/>
          </p:nvSpPr>
          <p:spPr>
            <a:xfrm>
              <a:off x="9999509" y="5084798"/>
              <a:ext cx="1997420" cy="53721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P3/2</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P2/3</a:t>
              </a:r>
              <a:r>
                <a:rPr lang="zh-CN" altLang="en-US" sz="1200" dirty="0">
                  <a:solidFill>
                    <a:schemeClr val="tx1"/>
                  </a:solidFill>
                </a:rPr>
                <a:t>）</a:t>
              </a:r>
            </a:p>
          </p:txBody>
        </p:sp>
        <p:sp>
          <p:nvSpPr>
            <p:cNvPr id="11" name="右箭头 71">
              <a:extLst>
                <a:ext uri="{FF2B5EF4-FFF2-40B4-BE49-F238E27FC236}">
                  <a16:creationId xmlns:a16="http://schemas.microsoft.com/office/drawing/2014/main" id="{90587A25-8279-4366-87C1-6875FC18B87B}"/>
                </a:ext>
              </a:extLst>
            </p:cNvPr>
            <p:cNvSpPr/>
            <p:nvPr/>
          </p:nvSpPr>
          <p:spPr>
            <a:xfrm>
              <a:off x="9558446" y="522171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72">
              <a:extLst>
                <a:ext uri="{FF2B5EF4-FFF2-40B4-BE49-F238E27FC236}">
                  <a16:creationId xmlns:a16="http://schemas.microsoft.com/office/drawing/2014/main" id="{C456F650-E80D-463A-B1ED-893FF7240F6F}"/>
                </a:ext>
              </a:extLst>
            </p:cNvPr>
            <p:cNvSpPr/>
            <p:nvPr/>
          </p:nvSpPr>
          <p:spPr>
            <a:xfrm>
              <a:off x="2347800" y="5079449"/>
              <a:ext cx="1919266" cy="626357"/>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p>
          </p:txBody>
        </p:sp>
        <p:sp>
          <p:nvSpPr>
            <p:cNvPr id="13" name="右箭头 73">
              <a:extLst>
                <a:ext uri="{FF2B5EF4-FFF2-40B4-BE49-F238E27FC236}">
                  <a16:creationId xmlns:a16="http://schemas.microsoft.com/office/drawing/2014/main" id="{32DE31BB-2D3A-4959-9FF2-4C128CD0CE17}"/>
                </a:ext>
              </a:extLst>
            </p:cNvPr>
            <p:cNvSpPr/>
            <p:nvPr/>
          </p:nvSpPr>
          <p:spPr>
            <a:xfrm>
              <a:off x="4267066" y="5247446"/>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5">
              <a:extLst>
                <a:ext uri="{FF2B5EF4-FFF2-40B4-BE49-F238E27FC236}">
                  <a16:creationId xmlns:a16="http://schemas.microsoft.com/office/drawing/2014/main" id="{1B5836D8-4353-4442-8E25-A875EB75FA9E}"/>
                </a:ext>
              </a:extLst>
            </p:cNvPr>
            <p:cNvSpPr/>
            <p:nvPr/>
          </p:nvSpPr>
          <p:spPr>
            <a:xfrm>
              <a:off x="4684706" y="5118308"/>
              <a:ext cx="2045278"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）检测手机中框第一面</a:t>
              </a:r>
            </a:p>
          </p:txBody>
        </p:sp>
        <p:sp>
          <p:nvSpPr>
            <p:cNvPr id="15" name="右箭头 76">
              <a:extLst>
                <a:ext uri="{FF2B5EF4-FFF2-40B4-BE49-F238E27FC236}">
                  <a16:creationId xmlns:a16="http://schemas.microsoft.com/office/drawing/2014/main" id="{2383620F-3A71-405B-B718-2CEA32F422F2}"/>
                </a:ext>
              </a:extLst>
            </p:cNvPr>
            <p:cNvSpPr/>
            <p:nvPr/>
          </p:nvSpPr>
          <p:spPr>
            <a:xfrm>
              <a:off x="6729984" y="523752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77">
              <a:extLst>
                <a:ext uri="{FF2B5EF4-FFF2-40B4-BE49-F238E27FC236}">
                  <a16:creationId xmlns:a16="http://schemas.microsoft.com/office/drawing/2014/main" id="{ED2B7EF3-2581-4D8A-A5E4-5E3C3A79D828}"/>
                </a:ext>
              </a:extLst>
            </p:cNvPr>
            <p:cNvSpPr/>
            <p:nvPr/>
          </p:nvSpPr>
          <p:spPr>
            <a:xfrm>
              <a:off x="6783496" y="6167977"/>
              <a:ext cx="2527352"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检测完成（</a:t>
              </a:r>
              <a:r>
                <a:rPr lang="en-US" altLang="zh-CN" sz="1200" dirty="0">
                  <a:solidFill>
                    <a:schemeClr val="tx1"/>
                  </a:solidFill>
                </a:rPr>
                <a:t>P2/3</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P3/2</a:t>
              </a:r>
              <a:r>
                <a:rPr lang="zh-CN" altLang="en-US" sz="1200" dirty="0">
                  <a:solidFill>
                    <a:schemeClr val="tx1"/>
                  </a:solidFill>
                </a:rPr>
                <a:t>）</a:t>
              </a:r>
            </a:p>
          </p:txBody>
        </p:sp>
        <p:sp>
          <p:nvSpPr>
            <p:cNvPr id="17" name="下箭头 44">
              <a:extLst>
                <a:ext uri="{FF2B5EF4-FFF2-40B4-BE49-F238E27FC236}">
                  <a16:creationId xmlns:a16="http://schemas.microsoft.com/office/drawing/2014/main" id="{37A0D135-D9F7-4CE8-9629-AE7613E03A5D}"/>
                </a:ext>
              </a:extLst>
            </p:cNvPr>
            <p:cNvSpPr/>
            <p:nvPr/>
          </p:nvSpPr>
          <p:spPr>
            <a:xfrm>
              <a:off x="10914383" y="5595835"/>
              <a:ext cx="167672" cy="375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80">
              <a:extLst>
                <a:ext uri="{FF2B5EF4-FFF2-40B4-BE49-F238E27FC236}">
                  <a16:creationId xmlns:a16="http://schemas.microsoft.com/office/drawing/2014/main" id="{1929B0FD-485B-4A11-A6A8-B2ECCF6E0C23}"/>
                </a:ext>
              </a:extLst>
            </p:cNvPr>
            <p:cNvSpPr/>
            <p:nvPr/>
          </p:nvSpPr>
          <p:spPr>
            <a:xfrm>
              <a:off x="4386772" y="6167977"/>
              <a:ext cx="1957713"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龙门将检测完成的物料，下料</a:t>
              </a:r>
            </a:p>
          </p:txBody>
        </p:sp>
        <p:sp>
          <p:nvSpPr>
            <p:cNvPr id="19" name="右箭头 79">
              <a:extLst>
                <a:ext uri="{FF2B5EF4-FFF2-40B4-BE49-F238E27FC236}">
                  <a16:creationId xmlns:a16="http://schemas.microsoft.com/office/drawing/2014/main" id="{A128CF15-F056-4CB2-9E6D-0833CE97E746}"/>
                </a:ext>
              </a:extLst>
            </p:cNvPr>
            <p:cNvSpPr/>
            <p:nvPr/>
          </p:nvSpPr>
          <p:spPr>
            <a:xfrm rot="10800000">
              <a:off x="6332657" y="6271381"/>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45">
              <a:extLst>
                <a:ext uri="{FF2B5EF4-FFF2-40B4-BE49-F238E27FC236}">
                  <a16:creationId xmlns:a16="http://schemas.microsoft.com/office/drawing/2014/main" id="{56F69CEB-2661-4250-9369-363920B93253}"/>
                </a:ext>
              </a:extLst>
            </p:cNvPr>
            <p:cNvSpPr/>
            <p:nvPr/>
          </p:nvSpPr>
          <p:spPr>
            <a:xfrm>
              <a:off x="7147624" y="5134118"/>
              <a:ext cx="24170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P2/3</a:t>
              </a:r>
              <a:r>
                <a:rPr lang="zh-CN" altLang="en-US" sz="1200" dirty="0">
                  <a:solidFill>
                    <a:schemeClr val="tx1"/>
                  </a:solidFill>
                </a:rPr>
                <a:t>）旋转</a:t>
              </a:r>
              <a:r>
                <a:rPr lang="en-US" altLang="zh-CN" sz="1200" dirty="0">
                  <a:solidFill>
                    <a:schemeClr val="tx1"/>
                  </a:solidFill>
                </a:rPr>
                <a:t>90°</a:t>
              </a:r>
              <a:r>
                <a:rPr lang="zh-CN" altLang="en-US" sz="1200" dirty="0">
                  <a:solidFill>
                    <a:schemeClr val="tx1"/>
                  </a:solidFill>
                </a:rPr>
                <a:t>将料送给（</a:t>
              </a:r>
              <a:r>
                <a:rPr lang="en-US" altLang="zh-CN" sz="1200" dirty="0">
                  <a:solidFill>
                    <a:schemeClr val="tx1"/>
                  </a:solidFill>
                </a:rPr>
                <a:t>P3/2</a:t>
              </a:r>
              <a:r>
                <a:rPr lang="zh-CN" altLang="en-US" sz="1200" dirty="0">
                  <a:solidFill>
                    <a:schemeClr val="tx1"/>
                  </a:solidFill>
                </a:rPr>
                <a:t>）同时旋转</a:t>
              </a:r>
              <a:r>
                <a:rPr lang="en-US" altLang="zh-CN" sz="1200" dirty="0">
                  <a:solidFill>
                    <a:schemeClr val="tx1"/>
                  </a:solidFill>
                </a:rPr>
                <a:t>90°</a:t>
              </a:r>
              <a:endParaRPr lang="zh-CN" altLang="en-US" sz="1200" dirty="0">
                <a:solidFill>
                  <a:schemeClr val="tx1"/>
                </a:solidFill>
              </a:endParaRPr>
            </a:p>
          </p:txBody>
        </p:sp>
        <p:sp>
          <p:nvSpPr>
            <p:cNvPr id="21" name="圆角矩形 87">
              <a:extLst>
                <a:ext uri="{FF2B5EF4-FFF2-40B4-BE49-F238E27FC236}">
                  <a16:creationId xmlns:a16="http://schemas.microsoft.com/office/drawing/2014/main" id="{62336367-DB54-45D4-AF89-2A5BDDAC4CAD}"/>
                </a:ext>
              </a:extLst>
            </p:cNvPr>
            <p:cNvSpPr/>
            <p:nvPr/>
          </p:nvSpPr>
          <p:spPr>
            <a:xfrm>
              <a:off x="9767266" y="5973284"/>
              <a:ext cx="2256299" cy="86487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）检测手机中框反面，同时龙门上料到（</a:t>
              </a:r>
              <a:r>
                <a:rPr lang="en-US" altLang="zh-CN" sz="1200" dirty="0">
                  <a:solidFill>
                    <a:schemeClr val="tx1"/>
                  </a:solidFill>
                </a:rPr>
                <a:t>P2/3</a:t>
              </a:r>
              <a:r>
                <a:rPr lang="zh-CN" altLang="en-US" sz="1200" dirty="0">
                  <a:solidFill>
                    <a:schemeClr val="tx1"/>
                  </a:solidFill>
                </a:rPr>
                <a:t>）</a:t>
              </a:r>
            </a:p>
          </p:txBody>
        </p:sp>
        <p:sp>
          <p:nvSpPr>
            <p:cNvPr id="22" name="右箭头 88">
              <a:extLst>
                <a:ext uri="{FF2B5EF4-FFF2-40B4-BE49-F238E27FC236}">
                  <a16:creationId xmlns:a16="http://schemas.microsoft.com/office/drawing/2014/main" id="{5298F8FD-50BE-4BA6-91B0-EDF3E4E93295}"/>
                </a:ext>
              </a:extLst>
            </p:cNvPr>
            <p:cNvSpPr/>
            <p:nvPr/>
          </p:nvSpPr>
          <p:spPr>
            <a:xfrm rot="10800000">
              <a:off x="9310848" y="6285467"/>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1EA94B1-8873-4D9D-9F19-42DA8A52349B}"/>
                </a:ext>
              </a:extLst>
            </p:cNvPr>
            <p:cNvSpPr/>
            <p:nvPr/>
          </p:nvSpPr>
          <p:spPr>
            <a:xfrm>
              <a:off x="6227110" y="2872080"/>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P2</a:t>
              </a:r>
              <a:endParaRPr lang="zh-CN" altLang="en-US" sz="1050" dirty="0"/>
            </a:p>
          </p:txBody>
        </p:sp>
        <p:sp>
          <p:nvSpPr>
            <p:cNvPr id="24" name="矩形 23">
              <a:extLst>
                <a:ext uri="{FF2B5EF4-FFF2-40B4-BE49-F238E27FC236}">
                  <a16:creationId xmlns:a16="http://schemas.microsoft.com/office/drawing/2014/main" id="{CDE60BE2-5F64-40CF-A14A-19E59A37D75E}"/>
                </a:ext>
              </a:extLst>
            </p:cNvPr>
            <p:cNvSpPr/>
            <p:nvPr/>
          </p:nvSpPr>
          <p:spPr>
            <a:xfrm>
              <a:off x="6307556" y="2032282"/>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P3</a:t>
              </a:r>
              <a:endParaRPr lang="zh-CN" altLang="en-US" sz="1050" dirty="0"/>
            </a:p>
          </p:txBody>
        </p:sp>
        <p:sp>
          <p:nvSpPr>
            <p:cNvPr id="25" name="矩形 24">
              <a:extLst>
                <a:ext uri="{FF2B5EF4-FFF2-40B4-BE49-F238E27FC236}">
                  <a16:creationId xmlns:a16="http://schemas.microsoft.com/office/drawing/2014/main" id="{440852EC-D98B-4A43-93EB-E8440318D930}"/>
                </a:ext>
              </a:extLst>
            </p:cNvPr>
            <p:cNvSpPr/>
            <p:nvPr/>
          </p:nvSpPr>
          <p:spPr>
            <a:xfrm>
              <a:off x="5365628" y="1234764"/>
              <a:ext cx="333756" cy="17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26" name="线形标注 2 23">
              <a:extLst>
                <a:ext uri="{FF2B5EF4-FFF2-40B4-BE49-F238E27FC236}">
                  <a16:creationId xmlns:a16="http://schemas.microsoft.com/office/drawing/2014/main" id="{07DC60DC-F52A-4BB1-B111-A32CB2290E35}"/>
                </a:ext>
              </a:extLst>
            </p:cNvPr>
            <p:cNvSpPr/>
            <p:nvPr/>
          </p:nvSpPr>
          <p:spPr>
            <a:xfrm>
              <a:off x="1501591" y="1721925"/>
              <a:ext cx="1452053" cy="347472"/>
            </a:xfrm>
            <a:prstGeom prst="borderCallout2">
              <a:avLst>
                <a:gd name="adj1" fmla="val 52371"/>
                <a:gd name="adj2" fmla="val 100625"/>
                <a:gd name="adj3" fmla="val 52372"/>
                <a:gd name="adj4" fmla="val 123059"/>
                <a:gd name="adj5" fmla="val 164189"/>
                <a:gd name="adj6" fmla="val 19458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p>
          </p:txBody>
        </p:sp>
        <p:sp>
          <p:nvSpPr>
            <p:cNvPr id="27" name="线形标注 2 24">
              <a:extLst>
                <a:ext uri="{FF2B5EF4-FFF2-40B4-BE49-F238E27FC236}">
                  <a16:creationId xmlns:a16="http://schemas.microsoft.com/office/drawing/2014/main" id="{D9506F55-D819-4A65-B55E-674FD4EDBC7D}"/>
                </a:ext>
              </a:extLst>
            </p:cNvPr>
            <p:cNvSpPr/>
            <p:nvPr/>
          </p:nvSpPr>
          <p:spPr>
            <a:xfrm>
              <a:off x="1501591" y="2884078"/>
              <a:ext cx="1452053" cy="347472"/>
            </a:xfrm>
            <a:prstGeom prst="borderCallout2">
              <a:avLst>
                <a:gd name="adj1" fmla="val 52371"/>
                <a:gd name="adj2" fmla="val 100625"/>
                <a:gd name="adj3" fmla="val 52372"/>
                <a:gd name="adj4" fmla="val 123059"/>
                <a:gd name="adj5" fmla="val 137873"/>
                <a:gd name="adj6" fmla="val 22543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上料模组</a:t>
              </a:r>
            </a:p>
          </p:txBody>
        </p:sp>
        <p:sp>
          <p:nvSpPr>
            <p:cNvPr id="28" name="线形标注 2 25">
              <a:extLst>
                <a:ext uri="{FF2B5EF4-FFF2-40B4-BE49-F238E27FC236}">
                  <a16:creationId xmlns:a16="http://schemas.microsoft.com/office/drawing/2014/main" id="{B5FA4825-0857-46A5-9EAA-A208C65F3FFA}"/>
                </a:ext>
              </a:extLst>
            </p:cNvPr>
            <p:cNvSpPr/>
            <p:nvPr/>
          </p:nvSpPr>
          <p:spPr>
            <a:xfrm>
              <a:off x="9212562" y="2402508"/>
              <a:ext cx="1527048" cy="330144"/>
            </a:xfrm>
            <a:prstGeom prst="borderCallout2">
              <a:avLst>
                <a:gd name="adj1" fmla="val 47108"/>
                <a:gd name="adj2" fmla="val -333"/>
                <a:gd name="adj3" fmla="val 47109"/>
                <a:gd name="adj4" fmla="val -27667"/>
                <a:gd name="adj5" fmla="val 25741"/>
                <a:gd name="adj6" fmla="val -16222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检测载具工位</a:t>
              </a:r>
            </a:p>
          </p:txBody>
        </p:sp>
        <p:sp>
          <p:nvSpPr>
            <p:cNvPr id="29" name="线形标注 2 26">
              <a:extLst>
                <a:ext uri="{FF2B5EF4-FFF2-40B4-BE49-F238E27FC236}">
                  <a16:creationId xmlns:a16="http://schemas.microsoft.com/office/drawing/2014/main" id="{BAE93441-11C7-4232-B346-6DB8BF91853A}"/>
                </a:ext>
              </a:extLst>
            </p:cNvPr>
            <p:cNvSpPr/>
            <p:nvPr/>
          </p:nvSpPr>
          <p:spPr>
            <a:xfrm>
              <a:off x="9235440" y="3825071"/>
              <a:ext cx="1555630" cy="347472"/>
            </a:xfrm>
            <a:prstGeom prst="borderCallout2">
              <a:avLst>
                <a:gd name="adj1" fmla="val 47108"/>
                <a:gd name="adj2" fmla="val -333"/>
                <a:gd name="adj3" fmla="val 47109"/>
                <a:gd name="adj4" fmla="val -27667"/>
                <a:gd name="adj5" fmla="val -4013"/>
                <a:gd name="adj6" fmla="val -1070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龙门搬运模组</a:t>
              </a:r>
            </a:p>
          </p:txBody>
        </p:sp>
        <p:sp>
          <p:nvSpPr>
            <p:cNvPr id="30" name="线形标注 2 27">
              <a:extLst>
                <a:ext uri="{FF2B5EF4-FFF2-40B4-BE49-F238E27FC236}">
                  <a16:creationId xmlns:a16="http://schemas.microsoft.com/office/drawing/2014/main" id="{2014CED2-A544-4F9D-8DCD-195A3C1DB2AA}"/>
                </a:ext>
              </a:extLst>
            </p:cNvPr>
            <p:cNvSpPr/>
            <p:nvPr/>
          </p:nvSpPr>
          <p:spPr>
            <a:xfrm>
              <a:off x="9212562" y="1425924"/>
              <a:ext cx="1527048" cy="330144"/>
            </a:xfrm>
            <a:prstGeom prst="borderCallout2">
              <a:avLst>
                <a:gd name="adj1" fmla="val 47108"/>
                <a:gd name="adj2" fmla="val -333"/>
                <a:gd name="adj3" fmla="val 47109"/>
                <a:gd name="adj4" fmla="val -27667"/>
                <a:gd name="adj5" fmla="val -65659"/>
                <a:gd name="adj6" fmla="val -14126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r>
                <a:rPr lang="zh-CN" altLang="en-US" sz="1600" dirty="0">
                  <a:solidFill>
                    <a:schemeClr val="tx1"/>
                  </a:solidFill>
                </a:rPr>
                <a:t>检测模组</a:t>
              </a:r>
            </a:p>
          </p:txBody>
        </p:sp>
        <p:sp>
          <p:nvSpPr>
            <p:cNvPr id="31" name="左弧形箭头 2">
              <a:extLst>
                <a:ext uri="{FF2B5EF4-FFF2-40B4-BE49-F238E27FC236}">
                  <a16:creationId xmlns:a16="http://schemas.microsoft.com/office/drawing/2014/main" id="{02B975CA-D45C-4E0D-8C0F-B72862435D1E}"/>
                </a:ext>
              </a:extLst>
            </p:cNvPr>
            <p:cNvSpPr/>
            <p:nvPr/>
          </p:nvSpPr>
          <p:spPr>
            <a:xfrm>
              <a:off x="5337837" y="2238675"/>
              <a:ext cx="795528" cy="52663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上弧形箭头 3">
              <a:extLst>
                <a:ext uri="{FF2B5EF4-FFF2-40B4-BE49-F238E27FC236}">
                  <a16:creationId xmlns:a16="http://schemas.microsoft.com/office/drawing/2014/main" id="{DFC234BE-1968-4CD0-8F47-90D7F24CAFBA}"/>
                </a:ext>
              </a:extLst>
            </p:cNvPr>
            <p:cNvSpPr/>
            <p:nvPr/>
          </p:nvSpPr>
          <p:spPr>
            <a:xfrm>
              <a:off x="7200900" y="1907984"/>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上弧形箭头 30">
              <a:extLst>
                <a:ext uri="{FF2B5EF4-FFF2-40B4-BE49-F238E27FC236}">
                  <a16:creationId xmlns:a16="http://schemas.microsoft.com/office/drawing/2014/main" id="{24D011E8-6F18-4962-A9A5-6CCD5C23E4BE}"/>
                </a:ext>
              </a:extLst>
            </p:cNvPr>
            <p:cNvSpPr/>
            <p:nvPr/>
          </p:nvSpPr>
          <p:spPr>
            <a:xfrm rot="10630990">
              <a:off x="7216576" y="2809932"/>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4" name="矩形 33">
            <a:extLst>
              <a:ext uri="{FF2B5EF4-FFF2-40B4-BE49-F238E27FC236}">
                <a16:creationId xmlns:a16="http://schemas.microsoft.com/office/drawing/2014/main" id="{56BDDBEA-FCFB-4953-9C37-ADC193CFCF85}"/>
              </a:ext>
            </a:extLst>
          </p:cNvPr>
          <p:cNvSpPr/>
          <p:nvPr/>
        </p:nvSpPr>
        <p:spPr>
          <a:xfrm>
            <a:off x="5858030" y="152289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35" name="矩形 34">
            <a:extLst>
              <a:ext uri="{FF2B5EF4-FFF2-40B4-BE49-F238E27FC236}">
                <a16:creationId xmlns:a16="http://schemas.microsoft.com/office/drawing/2014/main" id="{29B1D3B0-919B-4C79-8C9F-A013D204CC6B}"/>
              </a:ext>
            </a:extLst>
          </p:cNvPr>
          <p:cNvSpPr/>
          <p:nvPr/>
        </p:nvSpPr>
        <p:spPr>
          <a:xfrm>
            <a:off x="6272049" y="445947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下料</a:t>
            </a:r>
          </a:p>
        </p:txBody>
      </p:sp>
      <p:sp>
        <p:nvSpPr>
          <p:cNvPr id="36" name="矩形 35">
            <a:extLst>
              <a:ext uri="{FF2B5EF4-FFF2-40B4-BE49-F238E27FC236}">
                <a16:creationId xmlns:a16="http://schemas.microsoft.com/office/drawing/2014/main" id="{A82BE7A7-7CEA-4E6D-94C2-F96A16267647}"/>
              </a:ext>
            </a:extLst>
          </p:cNvPr>
          <p:cNvSpPr/>
          <p:nvPr/>
        </p:nvSpPr>
        <p:spPr>
          <a:xfrm>
            <a:off x="4692377" y="3157008"/>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上料</a:t>
            </a:r>
          </a:p>
        </p:txBody>
      </p:sp>
    </p:spTree>
    <p:extLst>
      <p:ext uri="{BB962C8B-B14F-4D97-AF65-F5344CB8AC3E}">
        <p14:creationId xmlns:p14="http://schemas.microsoft.com/office/powerpoint/2010/main" val="151089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5" name="文本框 34">
            <a:extLst>
              <a:ext uri="{FF2B5EF4-FFF2-40B4-BE49-F238E27FC236}">
                <a16:creationId xmlns:a16="http://schemas.microsoft.com/office/drawing/2014/main" id="{758AF25A-5A8E-4E45-8454-2DAB779C7BBE}"/>
              </a:ext>
            </a:extLst>
          </p:cNvPr>
          <p:cNvSpPr txBox="1"/>
          <p:nvPr/>
        </p:nvSpPr>
        <p:spPr>
          <a:xfrm>
            <a:off x="2091912" y="5075192"/>
            <a:ext cx="7636838" cy="1569660"/>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p>
          <a:p>
            <a:pPr marL="285750" indent="-285750" algn="l" fontAlgn="auto">
              <a:lnSpc>
                <a:spcPct val="100000"/>
              </a:lnSpc>
              <a:buClrTx/>
              <a:buSzTx/>
              <a:buFont typeface="Wingdings" pitchFamily="2" charset="2"/>
              <a:buChar char="Ø"/>
            </a:pPr>
            <a:r>
              <a:rPr lang="zh-CN" altLang="en-US" sz="1600" dirty="0">
                <a:solidFill>
                  <a:srgbClr val="002060"/>
                </a:solidFill>
                <a:latin typeface="+mn-ea"/>
                <a:cs typeface="+mn-ea"/>
                <a:sym typeface="+mn-ea"/>
              </a:rPr>
              <a:t>吸盘同时吸取</a:t>
            </a:r>
            <a:r>
              <a:rPr lang="en-US" altLang="zh-CN" sz="1600" dirty="0">
                <a:solidFill>
                  <a:srgbClr val="002060"/>
                </a:solidFill>
                <a:latin typeface="+mn-ea"/>
                <a:cs typeface="+mn-ea"/>
                <a:sym typeface="+mn-ea"/>
              </a:rPr>
              <a:t>4</a:t>
            </a:r>
            <a:r>
              <a:rPr lang="zh-CN" altLang="en-US" sz="1600" dirty="0">
                <a:solidFill>
                  <a:srgbClr val="002060"/>
                </a:solidFill>
                <a:latin typeface="+mn-ea"/>
                <a:cs typeface="+mn-ea"/>
                <a:sym typeface="+mn-ea"/>
              </a:rPr>
              <a:t>个产品，通过</a:t>
            </a:r>
            <a:r>
              <a:rPr lang="en-US" altLang="zh-CN" sz="1600" dirty="0">
                <a:solidFill>
                  <a:srgbClr val="002060"/>
                </a:solidFill>
                <a:latin typeface="+mn-ea"/>
                <a:cs typeface="+mn-ea"/>
                <a:sym typeface="+mn-ea"/>
              </a:rPr>
              <a:t>Y</a:t>
            </a:r>
            <a:r>
              <a:rPr lang="zh-CN" altLang="en-US" sz="1600" dirty="0">
                <a:solidFill>
                  <a:srgbClr val="002060"/>
                </a:solidFill>
                <a:latin typeface="+mn-ea"/>
                <a:cs typeface="+mn-ea"/>
                <a:sym typeface="+mn-ea"/>
              </a:rPr>
              <a:t>轴模组动作，使产品位于相机的正下方，通过一维、二维两个方向的旋转，实现全方位检测产品；</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r>
              <a:rPr lang="en-US" altLang="zh-CN" sz="1600" dirty="0">
                <a:solidFill>
                  <a:srgbClr val="002060"/>
                </a:solidFill>
                <a:latin typeface="+mn-ea"/>
                <a:cs typeface="+mn-ea"/>
                <a:sym typeface="+mn-ea"/>
              </a:rPr>
              <a:t>R1</a:t>
            </a:r>
            <a:r>
              <a:rPr lang="zh-CN" altLang="en-US" sz="1600" dirty="0">
                <a:solidFill>
                  <a:srgbClr val="002060"/>
                </a:solidFill>
                <a:latin typeface="+mn-ea"/>
                <a:cs typeface="+mn-ea"/>
                <a:sym typeface="+mn-ea"/>
              </a:rPr>
              <a:t>轴与</a:t>
            </a:r>
            <a:r>
              <a:rPr lang="en-US" altLang="zh-CN" sz="1600" dirty="0">
                <a:solidFill>
                  <a:srgbClr val="002060"/>
                </a:solidFill>
                <a:latin typeface="+mn-ea"/>
                <a:cs typeface="+mn-ea"/>
                <a:sym typeface="+mn-ea"/>
              </a:rPr>
              <a:t>R2</a:t>
            </a:r>
            <a:r>
              <a:rPr lang="zh-CN" altLang="en-US" sz="1600" dirty="0">
                <a:solidFill>
                  <a:srgbClr val="002060"/>
                </a:solidFill>
                <a:latin typeface="+mn-ea"/>
                <a:cs typeface="+mn-ea"/>
                <a:sym typeface="+mn-ea"/>
              </a:rPr>
              <a:t>轴旋转</a:t>
            </a:r>
            <a:r>
              <a:rPr lang="en-US" altLang="zh-CN" sz="1600" dirty="0">
                <a:solidFill>
                  <a:srgbClr val="002060"/>
                </a:solidFill>
                <a:latin typeface="+mn-ea"/>
                <a:cs typeface="+mn-ea"/>
                <a:sym typeface="+mn-ea"/>
              </a:rPr>
              <a:t>90°</a:t>
            </a:r>
            <a:r>
              <a:rPr lang="zh-CN" altLang="en-US" sz="1600" dirty="0">
                <a:solidFill>
                  <a:srgbClr val="002060"/>
                </a:solidFill>
                <a:latin typeface="+mn-ea"/>
                <a:cs typeface="+mn-ea"/>
                <a:sym typeface="+mn-ea"/>
              </a:rPr>
              <a:t>使物料反面，检测物料；</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grpSp>
        <p:nvGrpSpPr>
          <p:cNvPr id="56" name="组合 55">
            <a:extLst>
              <a:ext uri="{FF2B5EF4-FFF2-40B4-BE49-F238E27FC236}">
                <a16:creationId xmlns:a16="http://schemas.microsoft.com/office/drawing/2014/main" id="{3C1DF669-CA80-49BF-AF20-DAA2A03A062C}"/>
              </a:ext>
            </a:extLst>
          </p:cNvPr>
          <p:cNvGrpSpPr/>
          <p:nvPr/>
        </p:nvGrpSpPr>
        <p:grpSpPr>
          <a:xfrm>
            <a:off x="1176921" y="587260"/>
            <a:ext cx="8693897" cy="4487932"/>
            <a:chOff x="2010298" y="1865030"/>
            <a:chExt cx="8693897" cy="4487932"/>
          </a:xfrm>
        </p:grpSpPr>
        <p:pic>
          <p:nvPicPr>
            <p:cNvPr id="57" name="Picture 2">
              <a:extLst>
                <a:ext uri="{FF2B5EF4-FFF2-40B4-BE49-F238E27FC236}">
                  <a16:creationId xmlns:a16="http://schemas.microsoft.com/office/drawing/2014/main" id="{BDCB2D98-C3FE-4F7B-B045-73E8228D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298" y="1865030"/>
              <a:ext cx="6144387" cy="448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a:extLst>
                <a:ext uri="{FF2B5EF4-FFF2-40B4-BE49-F238E27FC236}">
                  <a16:creationId xmlns:a16="http://schemas.microsoft.com/office/drawing/2014/main" id="{411FFE4D-2EB0-42D1-A942-8A5F1A170F6A}"/>
                </a:ext>
              </a:extLst>
            </p:cNvPr>
            <p:cNvGrpSpPr/>
            <p:nvPr/>
          </p:nvGrpSpPr>
          <p:grpSpPr>
            <a:xfrm>
              <a:off x="8573135" y="3328009"/>
              <a:ext cx="2131060" cy="1905635"/>
              <a:chOff x="13236" y="5018"/>
              <a:chExt cx="3356" cy="3001"/>
            </a:xfrm>
          </p:grpSpPr>
          <p:sp>
            <p:nvSpPr>
              <p:cNvPr id="64" name="线形标注 2 23">
                <a:extLst>
                  <a:ext uri="{FF2B5EF4-FFF2-40B4-BE49-F238E27FC236}">
                    <a16:creationId xmlns:a16="http://schemas.microsoft.com/office/drawing/2014/main" id="{16BFB515-780C-41A8-8C3A-AADC7C212D62}"/>
                  </a:ext>
                </a:extLst>
              </p:cNvPr>
              <p:cNvSpPr/>
              <p:nvPr/>
            </p:nvSpPr>
            <p:spPr>
              <a:xfrm>
                <a:off x="13236" y="7472"/>
                <a:ext cx="2450" cy="547"/>
              </a:xfrm>
              <a:prstGeom prst="borderCallout2">
                <a:avLst>
                  <a:gd name="adj1" fmla="val 47108"/>
                  <a:gd name="adj2" fmla="val -333"/>
                  <a:gd name="adj3" fmla="val 47109"/>
                  <a:gd name="adj4" fmla="val -27667"/>
                  <a:gd name="adj5" fmla="val 8473"/>
                  <a:gd name="adj6" fmla="val -159052"/>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Y</a:t>
                </a: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轴模组</a:t>
                </a:r>
              </a:p>
            </p:txBody>
          </p:sp>
          <p:sp>
            <p:nvSpPr>
              <p:cNvPr id="65" name="线形标注 2 17">
                <a:extLst>
                  <a:ext uri="{FF2B5EF4-FFF2-40B4-BE49-F238E27FC236}">
                    <a16:creationId xmlns:a16="http://schemas.microsoft.com/office/drawing/2014/main" id="{5131F7C7-73E3-4186-8118-6C4446F8ACF0}"/>
                  </a:ext>
                </a:extLst>
              </p:cNvPr>
              <p:cNvSpPr/>
              <p:nvPr/>
            </p:nvSpPr>
            <p:spPr>
              <a:xfrm>
                <a:off x="13236" y="5018"/>
                <a:ext cx="3356" cy="547"/>
              </a:xfrm>
              <a:prstGeom prst="borderCallout2">
                <a:avLst>
                  <a:gd name="adj1" fmla="val 47108"/>
                  <a:gd name="adj2" fmla="val -333"/>
                  <a:gd name="adj3" fmla="val 47166"/>
                  <a:gd name="adj4" fmla="val -22437"/>
                  <a:gd name="adj5" fmla="val 77733"/>
                  <a:gd name="adj6" fmla="val -54559"/>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带吸盘一维旋转工位</a:t>
                </a:r>
              </a:p>
            </p:txBody>
          </p:sp>
          <p:sp>
            <p:nvSpPr>
              <p:cNvPr id="66" name="线形标注 2 15">
                <a:extLst>
                  <a:ext uri="{FF2B5EF4-FFF2-40B4-BE49-F238E27FC236}">
                    <a16:creationId xmlns:a16="http://schemas.microsoft.com/office/drawing/2014/main" id="{262DBB31-89FF-4224-BF2D-DA28B962416E}"/>
                  </a:ext>
                </a:extLst>
              </p:cNvPr>
              <p:cNvSpPr/>
              <p:nvPr/>
            </p:nvSpPr>
            <p:spPr>
              <a:xfrm>
                <a:off x="13236" y="6245"/>
                <a:ext cx="2640" cy="547"/>
              </a:xfrm>
              <a:prstGeom prst="borderCallout2">
                <a:avLst>
                  <a:gd name="adj1" fmla="val 47108"/>
                  <a:gd name="adj2" fmla="val -333"/>
                  <a:gd name="adj3" fmla="val 47109"/>
                  <a:gd name="adj4" fmla="val -27667"/>
                  <a:gd name="adj5" fmla="val 18940"/>
                  <a:gd name="adj6" fmla="val -73401"/>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二维翻转机构</a:t>
                </a:r>
              </a:p>
            </p:txBody>
          </p:sp>
        </p:grpSp>
        <p:sp>
          <p:nvSpPr>
            <p:cNvPr id="59" name="左弧形箭头 10">
              <a:extLst>
                <a:ext uri="{FF2B5EF4-FFF2-40B4-BE49-F238E27FC236}">
                  <a16:creationId xmlns:a16="http://schemas.microsoft.com/office/drawing/2014/main" id="{9FCA6413-B5F5-4091-B7FC-41AD1C7C40EA}"/>
                </a:ext>
              </a:extLst>
            </p:cNvPr>
            <p:cNvSpPr/>
            <p:nvPr/>
          </p:nvSpPr>
          <p:spPr>
            <a:xfrm>
              <a:off x="4316708" y="3412037"/>
              <a:ext cx="795528" cy="526634"/>
            </a:xfrm>
            <a:prstGeom prst="curvedRight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上弧形箭头 11">
              <a:extLst>
                <a:ext uri="{FF2B5EF4-FFF2-40B4-BE49-F238E27FC236}">
                  <a16:creationId xmlns:a16="http://schemas.microsoft.com/office/drawing/2014/main" id="{549C2475-AA45-4825-B8EE-3A138E788317}"/>
                </a:ext>
              </a:extLst>
            </p:cNvPr>
            <p:cNvSpPr/>
            <p:nvPr/>
          </p:nvSpPr>
          <p:spPr>
            <a:xfrm rot="869326">
              <a:off x="6510528" y="2124328"/>
              <a:ext cx="342900" cy="387160"/>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上弧形箭头 12">
              <a:extLst>
                <a:ext uri="{FF2B5EF4-FFF2-40B4-BE49-F238E27FC236}">
                  <a16:creationId xmlns:a16="http://schemas.microsoft.com/office/drawing/2014/main" id="{B5DFC0B9-8133-48F5-83A1-6D24DD2D1456}"/>
                </a:ext>
              </a:extLst>
            </p:cNvPr>
            <p:cNvSpPr/>
            <p:nvPr/>
          </p:nvSpPr>
          <p:spPr>
            <a:xfrm rot="11602247">
              <a:off x="7448442" y="3716107"/>
              <a:ext cx="314509" cy="361422"/>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3DAE62D8-2B24-495C-93CD-FD85AE313C25}"/>
                </a:ext>
              </a:extLst>
            </p:cNvPr>
            <p:cNvSpPr/>
            <p:nvPr/>
          </p:nvSpPr>
          <p:spPr>
            <a:xfrm>
              <a:off x="6896408" y="278209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R1</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0BF09A88-64E3-45A2-9DC9-C4F49EEBB67F}"/>
                </a:ext>
              </a:extLst>
            </p:cNvPr>
            <p:cNvSpPr/>
            <p:nvPr/>
          </p:nvSpPr>
          <p:spPr>
            <a:xfrm>
              <a:off x="7674625" y="4020286"/>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R2</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sp>
        <p:nvSpPr>
          <p:cNvPr id="3" name="箭头: 下 2">
            <a:extLst>
              <a:ext uri="{FF2B5EF4-FFF2-40B4-BE49-F238E27FC236}">
                <a16:creationId xmlns:a16="http://schemas.microsoft.com/office/drawing/2014/main" id="{2F3CDE6F-37B6-4604-8228-FEE2FF4A86D5}"/>
              </a:ext>
            </a:extLst>
          </p:cNvPr>
          <p:cNvSpPr/>
          <p:nvPr/>
        </p:nvSpPr>
        <p:spPr>
          <a:xfrm rot="8923909">
            <a:off x="1843221" y="3952252"/>
            <a:ext cx="218496" cy="6490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A3777C45-733D-487D-970B-66E319ADE9A7}"/>
              </a:ext>
            </a:extLst>
          </p:cNvPr>
          <p:cNvSpPr/>
          <p:nvPr/>
        </p:nvSpPr>
        <p:spPr>
          <a:xfrm rot="19886163">
            <a:off x="1241377" y="2938912"/>
            <a:ext cx="219289" cy="69232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5BEBDE9-EC3E-4D68-9FAC-11D3CE64880B}"/>
              </a:ext>
            </a:extLst>
          </p:cNvPr>
          <p:cNvSpPr/>
          <p:nvPr/>
        </p:nvSpPr>
        <p:spPr>
          <a:xfrm>
            <a:off x="1356899" y="3695333"/>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Y</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箭头: 上弧形 3">
            <a:extLst>
              <a:ext uri="{FF2B5EF4-FFF2-40B4-BE49-F238E27FC236}">
                <a16:creationId xmlns:a16="http://schemas.microsoft.com/office/drawing/2014/main" id="{9C243714-B436-4276-BFD3-2D57A93029D9}"/>
              </a:ext>
            </a:extLst>
          </p:cNvPr>
          <p:cNvSpPr/>
          <p:nvPr/>
        </p:nvSpPr>
        <p:spPr>
          <a:xfrm rot="4440408">
            <a:off x="2607013" y="2959838"/>
            <a:ext cx="523627" cy="325237"/>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0" name="矩形 19">
            <a:extLst>
              <a:ext uri="{FF2B5EF4-FFF2-40B4-BE49-F238E27FC236}">
                <a16:creationId xmlns:a16="http://schemas.microsoft.com/office/drawing/2014/main" id="{1526B5CC-FA65-4106-8623-2052F36667C1}"/>
              </a:ext>
            </a:extLst>
          </p:cNvPr>
          <p:cNvSpPr/>
          <p:nvPr/>
        </p:nvSpPr>
        <p:spPr>
          <a:xfrm>
            <a:off x="2868826" y="342900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R3</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97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72,&quot;width&quot;:82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40,&quot;width&quot;:3450}"/>
</p:tagLst>
</file>

<file path=ppt/tags/tag3.xml><?xml version="1.0" encoding="utf-8"?>
<p:tagLst xmlns:a="http://schemas.openxmlformats.org/drawingml/2006/main" xmlns:r="http://schemas.openxmlformats.org/officeDocument/2006/relationships" xmlns:p="http://schemas.openxmlformats.org/presentationml/2006/main">
  <p:tag name="ISLIDE.ICON" val="#399707;#60215;#141342;#135409;#131782;#165143;#405005;"/>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2625</TotalTime>
  <Words>3698</Words>
  <Application>Microsoft Office PowerPoint</Application>
  <PresentationFormat>宽屏</PresentationFormat>
  <Paragraphs>519</Paragraphs>
  <Slides>39</Slides>
  <Notes>14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 Unicode MS</vt:lpstr>
      <vt:lpstr>Helvetica Neue</vt:lpstr>
      <vt:lpstr>Helvetica Neue Medium</vt:lpstr>
      <vt:lpstr>等线</vt:lpstr>
      <vt:lpstr>等线</vt:lpstr>
      <vt:lpstr>华文彩云</vt:lpstr>
      <vt:lpstr>宋体</vt:lpstr>
      <vt:lpstr>微软雅黑</vt:lpstr>
      <vt:lpstr>Arial</vt:lpstr>
      <vt:lpstr>Calibri</vt:lpstr>
      <vt:lpstr>Wingdings</vt:lpstr>
      <vt:lpstr>黑体</vt:lpstr>
      <vt:lpstr>黑体</vt:lpstr>
      <vt:lpstr>1_售前方案PPT模板-简洁版</vt:lpstr>
      <vt:lpstr>PowerPoint 演示文稿</vt:lpstr>
      <vt:lpstr>PowerPoint 演示文稿</vt:lpstr>
      <vt:lpstr>思谋集团</vt:lpstr>
      <vt:lpstr>PowerPoint 演示文稿</vt:lpstr>
      <vt:lpstr>PowerPoint 演示文稿</vt:lpstr>
      <vt:lpstr>设计方案|项目需求</vt:lpstr>
      <vt:lpstr>设计方案|检测指标</vt:lpstr>
      <vt:lpstr>设计方案|Demo机初步设计方案</vt:lpstr>
      <vt:lpstr>设计方案|Demo机初步设计方案</vt:lpstr>
      <vt:lpstr>设计方案|Demo机初步设计方案</vt:lpstr>
      <vt:lpstr>设计方案|光学初步设计方案</vt:lpstr>
      <vt:lpstr>设计方案|光学初步设计方案</vt:lpstr>
      <vt:lpstr>PowerPoint 演示文稿</vt:lpstr>
      <vt:lpstr>案例一:手机中框外观检测</vt:lpstr>
      <vt:lpstr>案例二:耳机充电仓开关瑕疵检测</vt:lpstr>
      <vt:lpstr>案例三:耳机充电仓开关瑕疵检测</vt:lpstr>
      <vt:lpstr>案例四:无线充电线圈外观瑕疵检测</vt:lpstr>
      <vt:lpstr>案例五:边框外观缺陷检测</vt:lpstr>
      <vt:lpstr>案例六:焊点检测</vt:lpstr>
      <vt:lpstr>案例七:充电线圈外观缺陷检测</vt:lpstr>
      <vt:lpstr>案例八:充电线圈外观缺陷检测</vt:lpstr>
      <vt:lpstr>案例九:镜头支架表面缺陷检测</vt:lpstr>
      <vt:lpstr>案例十:镜头支架表面缺陷检测</vt:lpstr>
      <vt:lpstr>案例十一:震动马达磁块OCR识别</vt:lpstr>
      <vt:lpstr>案例十二:表带扣OCR识别</vt:lpstr>
      <vt:lpstr>行业方案:3C电子制造服务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wang lv</cp:lastModifiedBy>
  <cp:revision>457</cp:revision>
  <dcterms:created xsi:type="dcterms:W3CDTF">2020-12-08T05:45:16Z</dcterms:created>
  <dcterms:modified xsi:type="dcterms:W3CDTF">2021-11-12T07:20:15Z</dcterms:modified>
</cp:coreProperties>
</file>